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8" r:id="rId3"/>
    <p:sldId id="277" r:id="rId4"/>
    <p:sldId id="265" r:id="rId5"/>
    <p:sldId id="266" r:id="rId6"/>
    <p:sldId id="267" r:id="rId7"/>
    <p:sldId id="270" r:id="rId8"/>
    <p:sldId id="271" r:id="rId9"/>
    <p:sldId id="314" r:id="rId10"/>
    <p:sldId id="269" r:id="rId11"/>
    <p:sldId id="278" r:id="rId12"/>
    <p:sldId id="283" r:id="rId13"/>
    <p:sldId id="289" r:id="rId14"/>
    <p:sldId id="291" r:id="rId15"/>
    <p:sldId id="293" r:id="rId16"/>
    <p:sldId id="297" r:id="rId17"/>
    <p:sldId id="298" r:id="rId18"/>
    <p:sldId id="299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1" r:id="rId28"/>
    <p:sldId id="312" r:id="rId29"/>
    <p:sldId id="313" r:id="rId30"/>
    <p:sldId id="316" r:id="rId31"/>
    <p:sldId id="317" r:id="rId32"/>
    <p:sldId id="268" r:id="rId33"/>
    <p:sldId id="318" r:id="rId34"/>
    <p:sldId id="273" r:id="rId35"/>
    <p:sldId id="272" r:id="rId36"/>
    <p:sldId id="319" r:id="rId37"/>
    <p:sldId id="274" r:id="rId38"/>
    <p:sldId id="275" r:id="rId39"/>
    <p:sldId id="276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279" r:id="rId48"/>
    <p:sldId id="296" r:id="rId49"/>
    <p:sldId id="280" r:id="rId50"/>
    <p:sldId id="282" r:id="rId51"/>
    <p:sldId id="327" r:id="rId52"/>
    <p:sldId id="284" r:id="rId53"/>
    <p:sldId id="285" r:id="rId54"/>
    <p:sldId id="281" r:id="rId55"/>
    <p:sldId id="286" r:id="rId56"/>
    <p:sldId id="295" r:id="rId57"/>
    <p:sldId id="328" r:id="rId58"/>
    <p:sldId id="333" r:id="rId59"/>
    <p:sldId id="334" r:id="rId60"/>
    <p:sldId id="336" r:id="rId61"/>
    <p:sldId id="337" r:id="rId62"/>
    <p:sldId id="338" r:id="rId63"/>
    <p:sldId id="339" r:id="rId64"/>
    <p:sldId id="340" r:id="rId65"/>
    <p:sldId id="341" r:id="rId66"/>
    <p:sldId id="315" r:id="rId67"/>
    <p:sldId id="342" r:id="rId68"/>
    <p:sldId id="343" r:id="rId69"/>
    <p:sldId id="344" r:id="rId70"/>
    <p:sldId id="348" r:id="rId71"/>
    <p:sldId id="346" r:id="rId72"/>
    <p:sldId id="345" r:id="rId73"/>
    <p:sldId id="347" r:id="rId7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  <a:srgbClr val="003E74"/>
    <a:srgbClr val="0085CA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12"/>
    <p:restoredTop sz="89694"/>
  </p:normalViewPr>
  <p:slideViewPr>
    <p:cSldViewPr snapToGrid="0" snapToObjects="1">
      <p:cViewPr>
        <p:scale>
          <a:sx n="103" d="100"/>
          <a:sy n="103" d="100"/>
        </p:scale>
        <p:origin x="-32" y="9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11 July, 2021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Problem statement:</a:t>
            </a:r>
          </a:p>
          <a:p>
            <a:r>
              <a:rPr lang="en-US" dirty="0"/>
              <a:t>List disadvantages of both and say we want to fix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04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chuck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12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66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Keep</a:t>
            </a:r>
          </a:p>
          <a:p>
            <a:r>
              <a:rPr lang="en-US" dirty="0"/>
              <a:t>This section make script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 min for this section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18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Don’t take too long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93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Forget advantages over ML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53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 min for this section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12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81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 min for this section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12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4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 min for this section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12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912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Remove (explain later)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49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 min for this section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12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1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Shorter script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00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 min for this section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12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1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Useless:</a:t>
            </a:r>
          </a:p>
          <a:p>
            <a:r>
              <a:rPr lang="en-US" dirty="0"/>
              <a:t>Equation</a:t>
            </a:r>
          </a:p>
          <a:p>
            <a:r>
              <a:rPr lang="en-US" dirty="0"/>
              <a:t>size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1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Useful but make it very short</a:t>
            </a:r>
          </a:p>
          <a:p>
            <a:r>
              <a:rPr lang="en-US" dirty="0"/>
              <a:t>No origins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1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Explain later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12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6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revmove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9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Keep this, make it </a:t>
            </a:r>
            <a:r>
              <a:rPr lang="en-US" dirty="0" err="1"/>
              <a:t>debye</a:t>
            </a:r>
            <a:r>
              <a:rPr lang="en-US" dirty="0"/>
              <a:t> + diffusion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12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88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keep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12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kep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July,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6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7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714500"/>
            <a:ext cx="8229600" cy="857250"/>
          </a:xfrm>
        </p:spPr>
        <p:txBody>
          <a:bodyPr/>
          <a:lstStyle/>
          <a:p>
            <a:r>
              <a:rPr lang="en-US" sz="3200" dirty="0" err="1"/>
              <a:t>Spatio</a:t>
            </a:r>
            <a:r>
              <a:rPr lang="en-US" sz="3200" dirty="0"/>
              <a:t>-Temporal Modelling and Algorithms </a:t>
            </a:r>
            <a:br>
              <a:rPr lang="en-US" sz="3200" dirty="0"/>
            </a:br>
            <a:r>
              <a:rPr lang="en-US" sz="3200" dirty="0"/>
              <a:t>for Rapid Detection of Pathogenic DNA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3373032"/>
            <a:ext cx="6400800" cy="254858"/>
          </a:xfrm>
        </p:spPr>
        <p:txBody>
          <a:bodyPr/>
          <a:lstStyle/>
          <a:p>
            <a:r>
              <a:rPr lang="en-US" dirty="0"/>
              <a:t>Kunal </a:t>
            </a:r>
            <a:r>
              <a:rPr lang="en-US" dirty="0" err="1"/>
              <a:t>Katarya</a:t>
            </a:r>
            <a:endParaRPr lang="en-US" dirty="0"/>
          </a:p>
          <a:p>
            <a:r>
              <a:rPr lang="en-US" dirty="0"/>
              <a:t>EIE 4</a:t>
            </a:r>
          </a:p>
          <a:p>
            <a:r>
              <a:rPr lang="en-US" dirty="0"/>
              <a:t>01066347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2844962"/>
            <a:ext cx="2696913" cy="254858"/>
          </a:xfrm>
        </p:spPr>
        <p:txBody>
          <a:bodyPr/>
          <a:lstStyle/>
          <a:p>
            <a:r>
              <a:rPr lang="en-US" sz="1600" dirty="0"/>
              <a:t>MEng Final Year Project 2021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9845022-B11C-EE4B-86F0-BD83A2C23378}"/>
              </a:ext>
            </a:extLst>
          </p:cNvPr>
          <p:cNvSpPr txBox="1">
            <a:spLocks/>
          </p:cNvSpPr>
          <p:nvPr/>
        </p:nvSpPr>
        <p:spPr>
          <a:xfrm>
            <a:off x="7392341" y="890662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12</a:t>
            </a:r>
            <a:r>
              <a:rPr lang="en-US" baseline="30000"/>
              <a:t>th</a:t>
            </a:r>
            <a:r>
              <a:rPr lang="en-US"/>
              <a:t> July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328" y="485902"/>
            <a:ext cx="3009343" cy="380667"/>
          </a:xfrm>
        </p:spPr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DA6A9-8953-8D40-8E12-DEF3C1912717}"/>
              </a:ext>
            </a:extLst>
          </p:cNvPr>
          <p:cNvSpPr txBox="1"/>
          <p:nvPr/>
        </p:nvSpPr>
        <p:spPr>
          <a:xfrm>
            <a:off x="337351" y="1118586"/>
            <a:ext cx="803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Goal: simulate the LAMP reaction on an ISFET array, produce datasets to train algorithms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BE365-AE71-9F44-B679-98907C45E6D3}"/>
              </a:ext>
            </a:extLst>
          </p:cNvPr>
          <p:cNvSpPr txBox="1"/>
          <p:nvPr/>
        </p:nvSpPr>
        <p:spPr>
          <a:xfrm>
            <a:off x="3769467" y="1563796"/>
            <a:ext cx="109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420FC9-D5CF-E94E-BDA2-F92AB0B3C0AF}"/>
              </a:ext>
            </a:extLst>
          </p:cNvPr>
          <p:cNvSpPr/>
          <p:nvPr/>
        </p:nvSpPr>
        <p:spPr>
          <a:xfrm>
            <a:off x="428017" y="2007545"/>
            <a:ext cx="1602140" cy="8787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53CD9-B89C-8C4E-AD33-B3868B96BBAA}"/>
              </a:ext>
            </a:extLst>
          </p:cNvPr>
          <p:cNvSpPr txBox="1"/>
          <p:nvPr/>
        </p:nvSpPr>
        <p:spPr>
          <a:xfrm>
            <a:off x="428017" y="2129728"/>
            <a:ext cx="15894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Randomly initialize DNA molecules in 3D 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E90327-6B91-B845-B229-AE4568A7DB55}"/>
              </a:ext>
            </a:extLst>
          </p:cNvPr>
          <p:cNvSpPr/>
          <p:nvPr/>
        </p:nvSpPr>
        <p:spPr>
          <a:xfrm>
            <a:off x="2716940" y="2001465"/>
            <a:ext cx="1602140" cy="8787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EE4759-5D6C-FD40-A3C1-192917DEB882}"/>
              </a:ext>
            </a:extLst>
          </p:cNvPr>
          <p:cNvSpPr txBox="1"/>
          <p:nvPr/>
        </p:nvSpPr>
        <p:spPr>
          <a:xfrm>
            <a:off x="2729592" y="2039784"/>
            <a:ext cx="1589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DNA molecules grow in spherical clusters, release protons around surface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614845-EE1D-B74F-BB8D-D9563CFC7697}"/>
              </a:ext>
            </a:extLst>
          </p:cNvPr>
          <p:cNvSpPr/>
          <p:nvPr/>
        </p:nvSpPr>
        <p:spPr>
          <a:xfrm>
            <a:off x="5005863" y="2002250"/>
            <a:ext cx="1602140" cy="8787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C6AC3-43BC-D546-88CC-DF658E872B17}"/>
              </a:ext>
            </a:extLst>
          </p:cNvPr>
          <p:cNvSpPr txBox="1"/>
          <p:nvPr/>
        </p:nvSpPr>
        <p:spPr>
          <a:xfrm>
            <a:off x="5018515" y="2040569"/>
            <a:ext cx="1589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Randomly assign protons to ISFETs using statistical approximation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DE3B55-7482-1A4E-A6D2-DCBB4C2D5AA9}"/>
              </a:ext>
            </a:extLst>
          </p:cNvPr>
          <p:cNvSpPr/>
          <p:nvPr/>
        </p:nvSpPr>
        <p:spPr>
          <a:xfrm>
            <a:off x="7294786" y="2083192"/>
            <a:ext cx="1602140" cy="63848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F40626-BA32-554D-AE09-D474E4847C6E}"/>
              </a:ext>
            </a:extLst>
          </p:cNvPr>
          <p:cNvSpPr txBox="1"/>
          <p:nvPr/>
        </p:nvSpPr>
        <p:spPr>
          <a:xfrm>
            <a:off x="7307438" y="2121511"/>
            <a:ext cx="15894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Output dataset</a:t>
            </a:r>
            <a:r>
              <a:rPr lang="en-US" sz="1100" dirty="0"/>
              <a:t>: # of protons per ISFET over 40 minutes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D5BC9-8F60-6D4A-8A7E-DECC429657B5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2017505" y="2424505"/>
            <a:ext cx="712087" cy="5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BEFFD3-40BD-B94E-8F97-0C454B753ADF}"/>
              </a:ext>
            </a:extLst>
          </p:cNvPr>
          <p:cNvCxnSpPr/>
          <p:nvPr/>
        </p:nvCxnSpPr>
        <p:spPr>
          <a:xfrm flipV="1">
            <a:off x="4300102" y="2418425"/>
            <a:ext cx="699435" cy="6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304012-8F08-E24E-BA79-67D55138097A}"/>
              </a:ext>
            </a:extLst>
          </p:cNvPr>
          <p:cNvCxnSpPr/>
          <p:nvPr/>
        </p:nvCxnSpPr>
        <p:spPr>
          <a:xfrm flipV="1">
            <a:off x="6614329" y="2412346"/>
            <a:ext cx="699435" cy="6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57EE4B-9D10-D24F-89BB-6C60AA3CA2F9}"/>
              </a:ext>
            </a:extLst>
          </p:cNvPr>
          <p:cNvSpPr txBox="1"/>
          <p:nvPr/>
        </p:nvSpPr>
        <p:spPr>
          <a:xfrm>
            <a:off x="2178348" y="3371266"/>
            <a:ext cx="4243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Discrepancies between model and experimental output</a:t>
            </a:r>
          </a:p>
          <a:p>
            <a:pPr marL="228600" indent="-228600">
              <a:buAutoNum type="arabicPeriod"/>
            </a:pPr>
            <a:r>
              <a:rPr lang="en-US" sz="1200" dirty="0"/>
              <a:t>Type of output: number of protons detected vs voltage</a:t>
            </a:r>
          </a:p>
          <a:p>
            <a:pPr marL="228600" indent="-228600">
              <a:buAutoNum type="arabicPeriod"/>
            </a:pPr>
            <a:r>
              <a:rPr lang="en-US" sz="1200" dirty="0"/>
              <a:t>Noise not modelled</a:t>
            </a:r>
          </a:p>
          <a:p>
            <a:pPr marL="228600" indent="-228600">
              <a:buAutoNum type="arabicPeriod"/>
            </a:pPr>
            <a:r>
              <a:rPr lang="en-US" sz="1200" dirty="0"/>
              <a:t>Protons released in clusters, but randomly assigned to ISFETs </a:t>
            </a:r>
            <a:r>
              <a:rPr lang="en-US" sz="1200" dirty="0">
                <a:sym typeface="Wingdings" pitchFamily="2" charset="2"/>
              </a:rPr>
              <a:t> loss of spatial information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505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DF8A910C-2B0B-4DB0-8FD7-FD8826FB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35" y="2143125"/>
            <a:ext cx="8655729" cy="857250"/>
          </a:xfrm>
        </p:spPr>
        <p:txBody>
          <a:bodyPr/>
          <a:lstStyle/>
          <a:p>
            <a:r>
              <a:rPr lang="en-US" dirty="0"/>
              <a:t>Improvements to Mathematical Model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E75219C-CE8B-4018-8C39-436BC37740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5F448-D1C7-1547-9AD3-AFD2058763BC}"/>
              </a:ext>
            </a:extLst>
          </p:cNvPr>
          <p:cNvSpPr txBox="1"/>
          <p:nvPr/>
        </p:nvSpPr>
        <p:spPr>
          <a:xfrm>
            <a:off x="2819149" y="2846486"/>
            <a:ext cx="3505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Focus on spatial information preservation</a:t>
            </a:r>
          </a:p>
        </p:txBody>
      </p:sp>
    </p:spTree>
    <p:extLst>
      <p:ext uri="{BB962C8B-B14F-4D97-AF65-F5344CB8AC3E}">
        <p14:creationId xmlns:p14="http://schemas.microsoft.com/office/powerpoint/2010/main" val="177386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Spatial Variation of Proton Release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006" y="242353"/>
            <a:ext cx="4505106" cy="857250"/>
          </a:xfrm>
        </p:spPr>
        <p:txBody>
          <a:bodyPr/>
          <a:lstStyle/>
          <a:p>
            <a:pPr algn="ctr"/>
            <a:r>
              <a:rPr lang="en-US" sz="2400" dirty="0"/>
              <a:t>Spatial variation of </a:t>
            </a:r>
            <a:br>
              <a:rPr lang="en-US" sz="2400" dirty="0"/>
            </a:br>
            <a:r>
              <a:rPr lang="en-US" sz="2400" dirty="0"/>
              <a:t>proton capture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B1C2C-0C76-E24C-B44C-F4737740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03" y="1401495"/>
            <a:ext cx="4507917" cy="280407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800AC9-EEF6-AD48-B6F9-79AD80D1218C}"/>
              </a:ext>
            </a:extLst>
          </p:cNvPr>
          <p:cNvCxnSpPr>
            <a:cxnSpLocks/>
          </p:cNvCxnSpPr>
          <p:nvPr/>
        </p:nvCxnSpPr>
        <p:spPr>
          <a:xfrm flipV="1">
            <a:off x="3568254" y="1868745"/>
            <a:ext cx="1897380" cy="786807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CADF3F-5777-C04B-BF58-5C8A3E718B7B}"/>
              </a:ext>
            </a:extLst>
          </p:cNvPr>
          <p:cNvSpPr txBox="1"/>
          <p:nvPr/>
        </p:nvSpPr>
        <p:spPr>
          <a:xfrm>
            <a:off x="5450806" y="1507263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Diffusion of individual protons modelled using </a:t>
            </a:r>
            <a:r>
              <a:rPr lang="en-US" sz="1200" dirty="0" err="1"/>
              <a:t>Smoluchowski</a:t>
            </a:r>
            <a:r>
              <a:rPr lang="en-US" sz="1200" dirty="0"/>
              <a:t> Equations: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BF9607-CA28-C64A-B1ED-7ADA2BF6CAAD}"/>
              </a:ext>
            </a:extLst>
          </p:cNvPr>
          <p:cNvCxnSpPr>
            <a:cxnSpLocks/>
          </p:cNvCxnSpPr>
          <p:nvPr/>
        </p:nvCxnSpPr>
        <p:spPr>
          <a:xfrm flipV="1">
            <a:off x="4281755" y="3034074"/>
            <a:ext cx="1513255" cy="675269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C0DE2C-BC7C-D743-86E9-DBCB38BB1BB1}"/>
              </a:ext>
            </a:extLst>
          </p:cNvPr>
          <p:cNvSpPr txBox="1"/>
          <p:nvPr/>
        </p:nvSpPr>
        <p:spPr>
          <a:xfrm>
            <a:off x="5795010" y="2803240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ISFETs detect protons within one Debye Length from their surface: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7572A4-083F-5646-A2D2-F78A69C0E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241" y="1994664"/>
            <a:ext cx="1595230" cy="5770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94D7FD-03AB-6A41-B320-76F960B7D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582" y="3232974"/>
            <a:ext cx="1289478" cy="508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0CAB6A-7250-414E-B548-28BBFCF40F94}"/>
                  </a:ext>
                </a:extLst>
              </p:cNvPr>
              <p:cNvSpPr/>
              <p:nvPr/>
            </p:nvSpPr>
            <p:spPr>
              <a:xfrm>
                <a:off x="7328199" y="3356319"/>
                <a:ext cx="93220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>
                          <a:latin typeface="Cambria Math" panose="02040503050406030204" pitchFamily="18" charset="0"/>
                        </a:rPr>
                        <m:t>=6.57</m:t>
                      </m:r>
                      <m:r>
                        <a:rPr lang="en-US" sz="1100" b="0" i="1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0CAB6A-7250-414E-B548-28BBFCF40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99" y="3356319"/>
                <a:ext cx="9322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70115-BBAF-7A40-99AB-2F2229E2261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993479" y="3882377"/>
            <a:ext cx="667959" cy="60118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B3713C-B01A-3B4B-BBDB-7E768D4A3757}"/>
              </a:ext>
            </a:extLst>
          </p:cNvPr>
          <p:cNvSpPr txBox="1"/>
          <p:nvPr/>
        </p:nvSpPr>
        <p:spPr>
          <a:xfrm>
            <a:off x="3661438" y="4345059"/>
            <a:ext cx="357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Model accounts for gaps between ISFETs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6ED8D-B072-3147-8E3D-DC5FA07E77D6}"/>
              </a:ext>
            </a:extLst>
          </p:cNvPr>
          <p:cNvSpPr txBox="1"/>
          <p:nvPr/>
        </p:nvSpPr>
        <p:spPr>
          <a:xfrm>
            <a:off x="3510313" y="1092771"/>
            <a:ext cx="194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Fundamental changes</a:t>
            </a:r>
          </a:p>
        </p:txBody>
      </p:sp>
    </p:spTree>
    <p:extLst>
      <p:ext uri="{BB962C8B-B14F-4D97-AF65-F5344CB8AC3E}">
        <p14:creationId xmlns:p14="http://schemas.microsoft.com/office/powerpoint/2010/main" val="230663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Results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323" y="499022"/>
            <a:ext cx="4034896" cy="414179"/>
          </a:xfrm>
        </p:spPr>
        <p:txBody>
          <a:bodyPr/>
          <a:lstStyle/>
          <a:p>
            <a:r>
              <a:rPr lang="en-US" sz="2400" dirty="0"/>
              <a:t>Results of spatial modelling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7CBB40-0F9E-8A4D-A526-A8FB0297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39" y="1209005"/>
            <a:ext cx="3090288" cy="2446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96E6E-5D0B-4948-80AB-7DEBB17E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171" y="1326595"/>
            <a:ext cx="4032100" cy="2446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37F69E-331F-0C47-A6D7-BE1A2DDBF45D}"/>
              </a:ext>
            </a:extLst>
          </p:cNvPr>
          <p:cNvSpPr txBox="1"/>
          <p:nvPr/>
        </p:nvSpPr>
        <p:spPr>
          <a:xfrm>
            <a:off x="235155" y="3655836"/>
            <a:ext cx="4032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Tune both models to produce same temporal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Temporal TTP: 10% of total protons detected = 750s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Investigate difference in spatial signals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A7FC7-9006-384E-BA63-8D8D5D5CB811}"/>
              </a:ext>
            </a:extLst>
          </p:cNvPr>
          <p:cNvSpPr txBox="1"/>
          <p:nvPr/>
        </p:nvSpPr>
        <p:spPr>
          <a:xfrm>
            <a:off x="4767170" y="3886200"/>
            <a:ext cx="427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Visible clustering of protons in improved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Hotspots visible before temporal signal TTP </a:t>
            </a:r>
            <a:r>
              <a:rPr lang="en-US" sz="1200" dirty="0">
                <a:sym typeface="Wingdings" pitchFamily="2" charset="2"/>
              </a:rPr>
              <a:t> potential for </a:t>
            </a:r>
            <a:r>
              <a:rPr lang="en-US" sz="1200" dirty="0" err="1">
                <a:sym typeface="Wingdings" pitchFamily="2" charset="2"/>
              </a:rPr>
              <a:t>spatio</a:t>
            </a:r>
            <a:r>
              <a:rPr lang="en-US" sz="1200" dirty="0">
                <a:sym typeface="Wingdings" pitchFamily="2" charset="2"/>
              </a:rPr>
              <a:t>-temporal algorithms to reduce TTP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F0905-F4DE-754A-BBAF-A21F4E781906}"/>
              </a:ext>
            </a:extLst>
          </p:cNvPr>
          <p:cNvSpPr txBox="1"/>
          <p:nvPr/>
        </p:nvSpPr>
        <p:spPr>
          <a:xfrm>
            <a:off x="3392426" y="870336"/>
            <a:ext cx="2359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Existing vs Improved model</a:t>
            </a:r>
          </a:p>
        </p:txBody>
      </p:sp>
    </p:spTree>
    <p:extLst>
      <p:ext uri="{BB962C8B-B14F-4D97-AF65-F5344CB8AC3E}">
        <p14:creationId xmlns:p14="http://schemas.microsoft.com/office/powerpoint/2010/main" val="12399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Results of Spatial Modelling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029" y="524272"/>
            <a:ext cx="4034896" cy="414179"/>
          </a:xfrm>
        </p:spPr>
        <p:txBody>
          <a:bodyPr/>
          <a:lstStyle/>
          <a:p>
            <a:r>
              <a:rPr lang="en-US" sz="2400" dirty="0"/>
              <a:t>Exploration of Spatial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A731E-3A16-1748-B55A-654AE3268DFE}"/>
              </a:ext>
            </a:extLst>
          </p:cNvPr>
          <p:cNvSpPr txBox="1"/>
          <p:nvPr/>
        </p:nvSpPr>
        <p:spPr>
          <a:xfrm>
            <a:off x="1624601" y="931961"/>
            <a:ext cx="582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How does the distribution of DNA molecules affect the spatial signal?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B85E58-BB36-1943-8062-91A8C929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54" y="1440337"/>
            <a:ext cx="2375316" cy="1971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39155C-B1C1-BD42-A3AB-28321D346AC2}"/>
              </a:ext>
            </a:extLst>
          </p:cNvPr>
          <p:cNvSpPr txBox="1"/>
          <p:nvPr/>
        </p:nvSpPr>
        <p:spPr>
          <a:xfrm>
            <a:off x="126522" y="3245279"/>
            <a:ext cx="381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10 simulations, each initialized with 1 initial DNA molecule in the middle of the solution at different heights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Molecule begins amplification at t=1054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Observe spatial signal at t=1100 seconds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68A93-7001-8240-AD7D-BF3F75AE5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322" y="1486362"/>
            <a:ext cx="4445478" cy="2087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AE1B4-455F-0949-A750-53D39D5DCF70}"/>
              </a:ext>
            </a:extLst>
          </p:cNvPr>
          <p:cNvSpPr txBox="1"/>
          <p:nvPr/>
        </p:nvSpPr>
        <p:spPr>
          <a:xfrm>
            <a:off x="4241322" y="3418899"/>
            <a:ext cx="4445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Spatial signal of molecule initialized closer to ISFET array </a:t>
            </a:r>
            <a:r>
              <a:rPr lang="en-US" sz="1200" dirty="0">
                <a:sym typeface="Wingdings" pitchFamily="2" charset="2"/>
              </a:rPr>
              <a:t>contains visually discernable and concentrated hotspot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itchFamily="2" charset="2"/>
              </a:rPr>
              <a:t>Spatial signal of molecule initialized higher  more “diffuse”, no hotspot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84C9A-3B3F-DC41-832C-22A34AA9AFDD}"/>
              </a:ext>
            </a:extLst>
          </p:cNvPr>
          <p:cNvSpPr txBox="1"/>
          <p:nvPr/>
        </p:nvSpPr>
        <p:spPr>
          <a:xfrm>
            <a:off x="4241321" y="3665120"/>
            <a:ext cx="422075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Can we quantify the intensity </a:t>
            </a:r>
          </a:p>
          <a:p>
            <a:pPr algn="ctr"/>
            <a:r>
              <a:rPr lang="en-US" sz="2000" dirty="0"/>
              <a:t>of hotspots?</a:t>
            </a:r>
          </a:p>
        </p:txBody>
      </p:sp>
    </p:spTree>
    <p:extLst>
      <p:ext uri="{BB962C8B-B14F-4D97-AF65-F5344CB8AC3E}">
        <p14:creationId xmlns:p14="http://schemas.microsoft.com/office/powerpoint/2010/main" val="166290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Results of Spatial Modelling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029" y="524272"/>
            <a:ext cx="4034896" cy="414179"/>
          </a:xfrm>
        </p:spPr>
        <p:txBody>
          <a:bodyPr/>
          <a:lstStyle/>
          <a:p>
            <a:r>
              <a:rPr lang="en-US" sz="2400" dirty="0"/>
              <a:t>Exploration of Spatial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A731E-3A16-1748-B55A-654AE3268DFE}"/>
              </a:ext>
            </a:extLst>
          </p:cNvPr>
          <p:cNvSpPr txBox="1"/>
          <p:nvPr/>
        </p:nvSpPr>
        <p:spPr>
          <a:xfrm>
            <a:off x="2121603" y="936932"/>
            <a:ext cx="482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Using standard deviation as a metric for detecting hotspots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129A6-4542-CB47-A837-4B7753F6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8" y="1490188"/>
            <a:ext cx="3031773" cy="2393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94C781-8F23-6949-AB96-F13414FA03D4}"/>
              </a:ext>
            </a:extLst>
          </p:cNvPr>
          <p:cNvSpPr txBox="1"/>
          <p:nvPr/>
        </p:nvSpPr>
        <p:spPr>
          <a:xfrm>
            <a:off x="351428" y="3975735"/>
            <a:ext cx="3831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As hotspots become more intense at t=1100s, standard deviation across the frame increases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247F0-ECF4-9A45-89C2-DDCED770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742" y="1490188"/>
            <a:ext cx="3308586" cy="2683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C7E8D8-89FC-8741-9DF4-846631B10313}"/>
              </a:ext>
            </a:extLst>
          </p:cNvPr>
          <p:cNvSpPr txBox="1"/>
          <p:nvPr/>
        </p:nvSpPr>
        <p:spPr>
          <a:xfrm>
            <a:off x="5090564" y="4119216"/>
            <a:ext cx="304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Implication: molecules closer to the ISFET array create hotspots faster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2CB46-3EFC-D242-BB65-FDAD90995381}"/>
              </a:ext>
            </a:extLst>
          </p:cNvPr>
          <p:cNvSpPr txBox="1"/>
          <p:nvPr/>
        </p:nvSpPr>
        <p:spPr>
          <a:xfrm>
            <a:off x="884939" y="2543485"/>
            <a:ext cx="738438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ym typeface="Wingdings" pitchFamily="2" charset="2"/>
              </a:rPr>
              <a:t>Standard Deviation of Spatial Signal  Intensity of hotspots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508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DF8A910C-2B0B-4DB0-8FD7-FD8826FB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56" y="2143125"/>
            <a:ext cx="6082088" cy="857250"/>
          </a:xfrm>
        </p:spPr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Algorithm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E75219C-CE8B-4018-8C39-436BC37740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20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Algorithms - Methodology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215" y="524272"/>
            <a:ext cx="1783569" cy="414179"/>
          </a:xfrm>
        </p:spPr>
        <p:txBody>
          <a:bodyPr/>
          <a:lstStyle/>
          <a:p>
            <a:r>
              <a:rPr lang="en-US" sz="2400" dirty="0"/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70F9A-818D-3845-8705-9F2EC9866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73" y="1618485"/>
            <a:ext cx="3663972" cy="1457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415A93-EF8A-414D-AC5C-1E40D276FA5F}"/>
              </a:ext>
            </a:extLst>
          </p:cNvPr>
          <p:cNvSpPr txBox="1"/>
          <p:nvPr/>
        </p:nvSpPr>
        <p:spPr>
          <a:xfrm>
            <a:off x="5577315" y="1548618"/>
            <a:ext cx="1582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General Strategy: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C8CD8-C525-7E41-ABB2-B7F8CA434657}"/>
              </a:ext>
            </a:extLst>
          </p:cNvPr>
          <p:cNvSpPr txBox="1"/>
          <p:nvPr/>
        </p:nvSpPr>
        <p:spPr>
          <a:xfrm>
            <a:off x="4218659" y="1869940"/>
            <a:ext cx="4608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Proposed algorithm reverses the process of dataset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Drift compensation followed by standard deviation to detect clusters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CA3B0-ED7B-5C45-B900-A6A96B4C2482}"/>
              </a:ext>
            </a:extLst>
          </p:cNvPr>
          <p:cNvSpPr txBox="1"/>
          <p:nvPr/>
        </p:nvSpPr>
        <p:spPr>
          <a:xfrm>
            <a:off x="718661" y="3647815"/>
            <a:ext cx="308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 Datasets Generated from Model: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6E1B0-CDBD-6C4B-94E5-ABFAA7032B9B}"/>
              </a:ext>
            </a:extLst>
          </p:cNvPr>
          <p:cNvSpPr txBox="1"/>
          <p:nvPr/>
        </p:nvSpPr>
        <p:spPr>
          <a:xfrm>
            <a:off x="4218659" y="3540094"/>
            <a:ext cx="430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Dataset A: n=1000 DNA molecules, sample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Dataset B: n=0 DNA molecules, control well</a:t>
            </a:r>
          </a:p>
        </p:txBody>
      </p:sp>
    </p:spTree>
    <p:extLst>
      <p:ext uri="{BB962C8B-B14F-4D97-AF65-F5344CB8AC3E}">
        <p14:creationId xmlns:p14="http://schemas.microsoft.com/office/powerpoint/2010/main" val="2755527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Algorithms - Methodology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076" y="492843"/>
            <a:ext cx="3878313" cy="414179"/>
          </a:xfrm>
        </p:spPr>
        <p:txBody>
          <a:bodyPr/>
          <a:lstStyle/>
          <a:p>
            <a:r>
              <a:rPr lang="en-US" sz="2400" dirty="0"/>
              <a:t>Baseline Temporal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3D0409-48E0-E141-A059-567CD76F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5" y="1518725"/>
            <a:ext cx="3267222" cy="210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229B36-FA36-1447-82CC-ED609147B0F3}"/>
              </a:ext>
            </a:extLst>
          </p:cNvPr>
          <p:cNvCxnSpPr>
            <a:cxnSpLocks/>
          </p:cNvCxnSpPr>
          <p:nvPr/>
        </p:nvCxnSpPr>
        <p:spPr>
          <a:xfrm>
            <a:off x="3457784" y="2277357"/>
            <a:ext cx="1973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191D6A-323B-C94C-BCE3-45A24EA8B831}"/>
              </a:ext>
            </a:extLst>
          </p:cNvPr>
          <p:cNvSpPr txBox="1"/>
          <p:nvPr/>
        </p:nvSpPr>
        <p:spPr>
          <a:xfrm>
            <a:off x="3457783" y="2399799"/>
            <a:ext cx="19732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100" dirty="0"/>
              <a:t>Compute gradient of mean temporal signal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Detect peak in gradient = time of maximum rate of amplification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5E8EA7-5A07-2B44-8987-71D6DD8B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25" y="1429441"/>
            <a:ext cx="3521248" cy="21219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288B80-26BA-3944-A556-725D572152B7}"/>
              </a:ext>
            </a:extLst>
          </p:cNvPr>
          <p:cNvCxnSpPr>
            <a:cxnSpLocks/>
          </p:cNvCxnSpPr>
          <p:nvPr/>
        </p:nvCxnSpPr>
        <p:spPr>
          <a:xfrm flipV="1">
            <a:off x="5397910" y="1770927"/>
            <a:ext cx="1245958" cy="2338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71D63C-EB1B-DE4E-A250-07361B83225A}"/>
              </a:ext>
            </a:extLst>
          </p:cNvPr>
          <p:cNvSpPr txBox="1"/>
          <p:nvPr/>
        </p:nvSpPr>
        <p:spPr>
          <a:xfrm>
            <a:off x="4001729" y="4070217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TTP = 575 seconds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50BAA-6FF7-FF4A-B230-C20BF037E1E1}"/>
              </a:ext>
            </a:extLst>
          </p:cNvPr>
          <p:cNvSpPr/>
          <p:nvPr/>
        </p:nvSpPr>
        <p:spPr>
          <a:xfrm>
            <a:off x="6111433" y="1377389"/>
            <a:ext cx="2801073" cy="2107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1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Algorithms - Results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076" y="360085"/>
            <a:ext cx="3878313" cy="414179"/>
          </a:xfrm>
        </p:spPr>
        <p:txBody>
          <a:bodyPr/>
          <a:lstStyle/>
          <a:p>
            <a:r>
              <a:rPr lang="en-US" sz="2400" dirty="0" err="1"/>
              <a:t>Spatio</a:t>
            </a:r>
            <a:r>
              <a:rPr lang="en-US" sz="2400" dirty="0"/>
              <a:t>-Temporal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7EE12-D440-8246-9446-9DA2DA717B6E}"/>
              </a:ext>
            </a:extLst>
          </p:cNvPr>
          <p:cNvSpPr txBox="1"/>
          <p:nvPr/>
        </p:nvSpPr>
        <p:spPr>
          <a:xfrm>
            <a:off x="362074" y="1107094"/>
            <a:ext cx="8419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Drift compensation performed using first 300 samples of output from each ISFET (only drift)</a:t>
            </a:r>
          </a:p>
          <a:p>
            <a:r>
              <a:rPr lang="en-US" sz="1400" i="1" dirty="0"/>
              <a:t>For each ISFET: Curve fitting (decaying exponential) </a:t>
            </a:r>
            <a:r>
              <a:rPr lang="en-US" sz="1400" i="1" dirty="0">
                <a:sym typeface="Wingdings" pitchFamily="2" charset="2"/>
              </a:rPr>
              <a:t> Drift modelled  Subtract extrapolated drift</a:t>
            </a:r>
            <a:endParaRPr lang="en-US" sz="1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E6344-C085-244E-B868-5BE13CBD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2" y="1697368"/>
            <a:ext cx="5210068" cy="2373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F3070-AC39-9C4B-A694-190AFA06B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64" y="1665039"/>
            <a:ext cx="2149526" cy="24380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01B4FF-A43C-FA48-8010-75C59866D783}"/>
              </a:ext>
            </a:extLst>
          </p:cNvPr>
          <p:cNvSpPr txBox="1"/>
          <p:nvPr/>
        </p:nvSpPr>
        <p:spPr>
          <a:xfrm>
            <a:off x="2515080" y="4152124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 Improved signal-to-noise ratio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051E3-C27C-0B4F-AB89-BAD21ED2D073}"/>
              </a:ext>
            </a:extLst>
          </p:cNvPr>
          <p:cNvSpPr txBox="1"/>
          <p:nvPr/>
        </p:nvSpPr>
        <p:spPr>
          <a:xfrm>
            <a:off x="6315393" y="3938981"/>
            <a:ext cx="2001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Proton Distribution at t=600s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BD005B-E6F8-6A4E-BD91-3B35A5AEFD94}"/>
              </a:ext>
            </a:extLst>
          </p:cNvPr>
          <p:cNvCxnSpPr>
            <a:cxnSpLocks/>
          </p:cNvCxnSpPr>
          <p:nvPr/>
        </p:nvCxnSpPr>
        <p:spPr>
          <a:xfrm flipH="1" flipV="1">
            <a:off x="4843849" y="2302514"/>
            <a:ext cx="735148" cy="1863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0E777F-A5B6-B64E-941A-87CCF8AA7D64}"/>
              </a:ext>
            </a:extLst>
          </p:cNvPr>
          <p:cNvCxnSpPr>
            <a:cxnSpLocks/>
          </p:cNvCxnSpPr>
          <p:nvPr/>
        </p:nvCxnSpPr>
        <p:spPr>
          <a:xfrm flipV="1">
            <a:off x="5578997" y="2221154"/>
            <a:ext cx="2168689" cy="19447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0F8937-FBE0-4D4A-B75A-7AE2FBC825C6}"/>
              </a:ext>
            </a:extLst>
          </p:cNvPr>
          <p:cNvSpPr txBox="1"/>
          <p:nvPr/>
        </p:nvSpPr>
        <p:spPr>
          <a:xfrm>
            <a:off x="3437531" y="767868"/>
            <a:ext cx="1727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Drift Compensation</a:t>
            </a:r>
          </a:p>
        </p:txBody>
      </p:sp>
    </p:spTree>
    <p:extLst>
      <p:ext uri="{BB962C8B-B14F-4D97-AF65-F5344CB8AC3E}">
        <p14:creationId xmlns:p14="http://schemas.microsoft.com/office/powerpoint/2010/main" val="83813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228" y="460182"/>
            <a:ext cx="3931920" cy="380667"/>
          </a:xfrm>
        </p:spPr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3788" y="1004872"/>
            <a:ext cx="4114800" cy="347453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/>
              <a:t>Introduction</a:t>
            </a:r>
          </a:p>
          <a:p>
            <a:pPr lvl="1"/>
            <a:r>
              <a:rPr lang="en-US" sz="1600" dirty="0"/>
              <a:t>Project Motivation</a:t>
            </a:r>
          </a:p>
          <a:p>
            <a:pPr lvl="1"/>
            <a:r>
              <a:rPr lang="en-US" sz="1600" dirty="0"/>
              <a:t>Background Material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Improvements to Mathematical Model</a:t>
            </a:r>
          </a:p>
          <a:p>
            <a:pPr lvl="1"/>
            <a:r>
              <a:rPr lang="en-US" sz="1600" dirty="0"/>
              <a:t>Methodology</a:t>
            </a:r>
          </a:p>
          <a:p>
            <a:pPr lvl="1"/>
            <a:r>
              <a:rPr lang="en-US" sz="1600" dirty="0"/>
              <a:t>Results</a:t>
            </a:r>
          </a:p>
          <a:p>
            <a:pPr>
              <a:buFont typeface="+mj-lt"/>
              <a:buAutoNum type="arabicPeriod"/>
            </a:pPr>
            <a:r>
              <a:rPr lang="en-US" sz="1600" dirty="0" err="1"/>
              <a:t>Spatio</a:t>
            </a:r>
            <a:r>
              <a:rPr lang="en-US" sz="1600" dirty="0"/>
              <a:t>-Temporal Algorithms</a:t>
            </a:r>
          </a:p>
          <a:p>
            <a:pPr lvl="1"/>
            <a:r>
              <a:rPr lang="en-US" sz="1600" dirty="0"/>
              <a:t>Methodology</a:t>
            </a:r>
          </a:p>
          <a:p>
            <a:pPr lvl="1"/>
            <a:r>
              <a:rPr lang="en-US" sz="1600" dirty="0"/>
              <a:t>Results</a:t>
            </a:r>
          </a:p>
          <a:p>
            <a:pPr lvl="1"/>
            <a:r>
              <a:rPr lang="en-US" sz="1600" dirty="0"/>
              <a:t>Validation with Experimental Data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Conclusions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842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Algorithms - Results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765" y="492843"/>
            <a:ext cx="3644469" cy="414179"/>
          </a:xfrm>
        </p:spPr>
        <p:txBody>
          <a:bodyPr/>
          <a:lstStyle/>
          <a:p>
            <a:r>
              <a:rPr lang="en-US" sz="2400" dirty="0" err="1"/>
              <a:t>Spatio</a:t>
            </a:r>
            <a:r>
              <a:rPr lang="en-US" sz="2400" dirty="0"/>
              <a:t>-Temporal Algorithm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82646-D51D-2C47-B149-8DEFBE3E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06" y="1503275"/>
            <a:ext cx="3686986" cy="2136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1D033-C99E-B54F-8D2C-741C0798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570" y="1503275"/>
            <a:ext cx="3807524" cy="21369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F4CB12-91C8-7D4E-A22A-73107B4633BF}"/>
              </a:ext>
            </a:extLst>
          </p:cNvPr>
          <p:cNvSpPr/>
          <p:nvPr/>
        </p:nvSpPr>
        <p:spPr>
          <a:xfrm>
            <a:off x="939113" y="2681416"/>
            <a:ext cx="469557" cy="469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CBC59-E229-A044-881B-F62E5A340B40}"/>
              </a:ext>
            </a:extLst>
          </p:cNvPr>
          <p:cNvSpPr txBox="1"/>
          <p:nvPr/>
        </p:nvSpPr>
        <p:spPr>
          <a:xfrm>
            <a:off x="1216194" y="3765804"/>
            <a:ext cx="671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Kink in signal from sample dataset – emergence of clusters?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F4B38-FA7D-964A-AE97-81ECB749BACF}"/>
              </a:ext>
            </a:extLst>
          </p:cNvPr>
          <p:cNvSpPr txBox="1"/>
          <p:nvPr/>
        </p:nvSpPr>
        <p:spPr>
          <a:xfrm>
            <a:off x="1937613" y="907022"/>
            <a:ext cx="5059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Spatial standard deviations of sample and control datasets</a:t>
            </a:r>
          </a:p>
        </p:txBody>
      </p:sp>
    </p:spTree>
    <p:extLst>
      <p:ext uri="{BB962C8B-B14F-4D97-AF65-F5344CB8AC3E}">
        <p14:creationId xmlns:p14="http://schemas.microsoft.com/office/powerpoint/2010/main" val="3019054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Algorithms - Results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82" y="492843"/>
            <a:ext cx="3878313" cy="414179"/>
          </a:xfrm>
        </p:spPr>
        <p:txBody>
          <a:bodyPr/>
          <a:lstStyle/>
          <a:p>
            <a:r>
              <a:rPr lang="en-US" sz="2400" dirty="0" err="1"/>
              <a:t>Spatio</a:t>
            </a:r>
            <a:r>
              <a:rPr lang="en-US" sz="2400" dirty="0"/>
              <a:t>-Temporal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96148-68D2-9C47-882B-A5009327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925"/>
            <a:ext cx="3727018" cy="22098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445D3D-3D7D-154C-91D0-311D2CBB0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1" r="4942"/>
          <a:stretch/>
        </p:blipFill>
        <p:spPr>
          <a:xfrm>
            <a:off x="5228620" y="1558925"/>
            <a:ext cx="3878313" cy="220988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9AB9FF-887F-D546-810A-AD0857C399F1}"/>
              </a:ext>
            </a:extLst>
          </p:cNvPr>
          <p:cNvCxnSpPr>
            <a:cxnSpLocks/>
          </p:cNvCxnSpPr>
          <p:nvPr/>
        </p:nvCxnSpPr>
        <p:spPr>
          <a:xfrm flipV="1">
            <a:off x="5301052" y="1865340"/>
            <a:ext cx="825643" cy="2014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396067-06C6-E241-AC67-8D81D846B9F7}"/>
              </a:ext>
            </a:extLst>
          </p:cNvPr>
          <p:cNvSpPr txBox="1"/>
          <p:nvPr/>
        </p:nvSpPr>
        <p:spPr>
          <a:xfrm>
            <a:off x="3618916" y="3913313"/>
            <a:ext cx="242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TTP = 384 seconds (33.2% improvement)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C2FC42-A485-8344-B841-24F4004D2B22}"/>
              </a:ext>
            </a:extLst>
          </p:cNvPr>
          <p:cNvCxnSpPr>
            <a:cxnSpLocks/>
          </p:cNvCxnSpPr>
          <p:nvPr/>
        </p:nvCxnSpPr>
        <p:spPr>
          <a:xfrm>
            <a:off x="3618916" y="2558359"/>
            <a:ext cx="15480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0F7DB4-384E-4847-AFCD-FEE1EEDA8333}"/>
              </a:ext>
            </a:extLst>
          </p:cNvPr>
          <p:cNvSpPr txBox="1"/>
          <p:nvPr/>
        </p:nvSpPr>
        <p:spPr>
          <a:xfrm>
            <a:off x="3618916" y="2246349"/>
            <a:ext cx="1548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Compute Derivative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E4748-938E-9B42-88B0-485EB4B5D435}"/>
              </a:ext>
            </a:extLst>
          </p:cNvPr>
          <p:cNvSpPr txBox="1"/>
          <p:nvPr/>
        </p:nvSpPr>
        <p:spPr>
          <a:xfrm>
            <a:off x="3505287" y="2585141"/>
            <a:ext cx="1775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(1-sample rolling difference)</a:t>
            </a:r>
          </a:p>
        </p:txBody>
      </p:sp>
      <p:pic>
        <p:nvPicPr>
          <p:cNvPr id="6" name="Picture 5" descr="A person drinking from a glass&#10;&#10;Description automatically generated with low confidence">
            <a:extLst>
              <a:ext uri="{FF2B5EF4-FFF2-40B4-BE49-F238E27FC236}">
                <a16:creationId xmlns:a16="http://schemas.microsoft.com/office/drawing/2014/main" id="{A28B525D-1224-874F-85F1-921906EBB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431" y="1466320"/>
            <a:ext cx="2707138" cy="2514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8B8112-9143-5E42-958D-1B5D6941540F}"/>
              </a:ext>
            </a:extLst>
          </p:cNvPr>
          <p:cNvSpPr txBox="1"/>
          <p:nvPr/>
        </p:nvSpPr>
        <p:spPr>
          <a:xfrm>
            <a:off x="3933492" y="973758"/>
            <a:ext cx="136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highlight>
                  <a:srgbClr val="000000"/>
                </a:highlight>
              </a:rPr>
              <a:t>Winner!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F065B-1E80-8444-8766-0A72DFB4DFD4}"/>
              </a:ext>
            </a:extLst>
          </p:cNvPr>
          <p:cNvSpPr txBox="1"/>
          <p:nvPr/>
        </p:nvSpPr>
        <p:spPr>
          <a:xfrm>
            <a:off x="376154" y="3687173"/>
            <a:ext cx="314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Ensure kink is not an artefact of noise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123F3-53B1-6044-9880-33131A95A365}"/>
              </a:ext>
            </a:extLst>
          </p:cNvPr>
          <p:cNvSpPr txBox="1"/>
          <p:nvPr/>
        </p:nvSpPr>
        <p:spPr>
          <a:xfrm>
            <a:off x="5748687" y="3691201"/>
            <a:ext cx="314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Define peak in gradient = first </a:t>
            </a:r>
          </a:p>
          <a:p>
            <a:pPr algn="ctr"/>
            <a:r>
              <a:rPr lang="en-US" sz="1400" i="1" dirty="0"/>
              <a:t>emergence of clusters</a:t>
            </a:r>
          </a:p>
        </p:txBody>
      </p:sp>
    </p:spTree>
    <p:extLst>
      <p:ext uri="{BB962C8B-B14F-4D97-AF65-F5344CB8AC3E}">
        <p14:creationId xmlns:p14="http://schemas.microsoft.com/office/powerpoint/2010/main" val="305424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Algorithms - Validation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254" y="492843"/>
            <a:ext cx="4448014" cy="414179"/>
          </a:xfrm>
        </p:spPr>
        <p:txBody>
          <a:bodyPr/>
          <a:lstStyle/>
          <a:p>
            <a:r>
              <a:rPr lang="en-US" sz="2400" dirty="0"/>
              <a:t>Validation on Experimental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E4803-1741-EB49-8BBD-50EADD82F75A}"/>
              </a:ext>
            </a:extLst>
          </p:cNvPr>
          <p:cNvSpPr txBox="1"/>
          <p:nvPr/>
        </p:nvSpPr>
        <p:spPr>
          <a:xfrm>
            <a:off x="1461541" y="1020303"/>
            <a:ext cx="622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 COVID-19 test conducted on LACEWING, 2020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62FC6C7-3287-A64A-8885-A640C1E5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94" y="1493376"/>
            <a:ext cx="3768193" cy="2615238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467A25B-D311-8E43-910B-58800700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95" y="1530591"/>
            <a:ext cx="3664538" cy="254329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4671A88-6983-2F48-BBFA-5D59D1C011E4}"/>
              </a:ext>
            </a:extLst>
          </p:cNvPr>
          <p:cNvSpPr/>
          <p:nvPr/>
        </p:nvSpPr>
        <p:spPr>
          <a:xfrm>
            <a:off x="5746976" y="2043040"/>
            <a:ext cx="884420" cy="759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8E849-703F-B349-A56D-9979107F8FD8}"/>
              </a:ext>
            </a:extLst>
          </p:cNvPr>
          <p:cNvSpPr txBox="1"/>
          <p:nvPr/>
        </p:nvSpPr>
        <p:spPr>
          <a:xfrm>
            <a:off x="6450764" y="1820786"/>
            <a:ext cx="154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BECD3-05F3-AD49-85C7-392795357637}"/>
              </a:ext>
            </a:extLst>
          </p:cNvPr>
          <p:cNvSpPr txBox="1"/>
          <p:nvPr/>
        </p:nvSpPr>
        <p:spPr>
          <a:xfrm>
            <a:off x="1852860" y="4193116"/>
            <a:ext cx="543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Signals start at t=718 s, when sample was loaded</a:t>
            </a:r>
          </a:p>
        </p:txBody>
      </p:sp>
    </p:spTree>
    <p:extLst>
      <p:ext uri="{BB962C8B-B14F-4D97-AF65-F5344CB8AC3E}">
        <p14:creationId xmlns:p14="http://schemas.microsoft.com/office/powerpoint/2010/main" val="10684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Algorithms - Validation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842" y="588393"/>
            <a:ext cx="3878313" cy="414179"/>
          </a:xfrm>
        </p:spPr>
        <p:txBody>
          <a:bodyPr/>
          <a:lstStyle/>
          <a:p>
            <a:r>
              <a:rPr lang="en-US" sz="2400" dirty="0"/>
              <a:t>Baseline Temporal Algorithm</a:t>
            </a:r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469A45A8-1240-2C43-9203-278CEDE3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487" y="1460362"/>
            <a:ext cx="3626042" cy="239731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EC6D3DD-EAB6-E340-945D-DF3E64E01CE6}"/>
              </a:ext>
            </a:extLst>
          </p:cNvPr>
          <p:cNvSpPr/>
          <p:nvPr/>
        </p:nvSpPr>
        <p:spPr>
          <a:xfrm>
            <a:off x="3975388" y="2053623"/>
            <a:ext cx="370429" cy="3715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433AD0-A42A-574A-B0B2-7BE490398399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4205862" y="2425157"/>
            <a:ext cx="366138" cy="1760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29E582-FE60-F240-ABA9-2092CE6F6704}"/>
              </a:ext>
            </a:extLst>
          </p:cNvPr>
          <p:cNvSpPr txBox="1"/>
          <p:nvPr/>
        </p:nvSpPr>
        <p:spPr>
          <a:xfrm>
            <a:off x="2133858" y="4185775"/>
            <a:ext cx="487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observed at 1617 seconds, </a:t>
            </a:r>
            <a:r>
              <a:rPr lang="en-US" b="1" dirty="0"/>
              <a:t>TTP = 899s</a:t>
            </a:r>
          </a:p>
        </p:txBody>
      </p:sp>
    </p:spTree>
    <p:extLst>
      <p:ext uri="{BB962C8B-B14F-4D97-AF65-F5344CB8AC3E}">
        <p14:creationId xmlns:p14="http://schemas.microsoft.com/office/powerpoint/2010/main" val="3603130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Algorithms - Validation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576" y="497144"/>
            <a:ext cx="3878313" cy="414179"/>
          </a:xfrm>
        </p:spPr>
        <p:txBody>
          <a:bodyPr/>
          <a:lstStyle/>
          <a:p>
            <a:r>
              <a:rPr lang="en-US" sz="2400" dirty="0" err="1"/>
              <a:t>Spatio</a:t>
            </a:r>
            <a:r>
              <a:rPr lang="en-US" sz="2400" dirty="0"/>
              <a:t>-Temporal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39421-B4E3-0849-9BC1-F0DBAB310DCA}"/>
              </a:ext>
            </a:extLst>
          </p:cNvPr>
          <p:cNvSpPr txBox="1"/>
          <p:nvPr/>
        </p:nvSpPr>
        <p:spPr>
          <a:xfrm>
            <a:off x="2401429" y="949994"/>
            <a:ext cx="440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Temporal signals after per-ISFET drift compensation </a:t>
            </a:r>
          </a:p>
          <a:p>
            <a:pPr algn="ctr"/>
            <a:r>
              <a:rPr lang="en-US" sz="1400" i="1" dirty="0"/>
              <a:t>(300 seconds, 100 datapoints for curve fitting)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A65399F-3CC7-6947-9F50-C4EAC580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9" y="1511885"/>
            <a:ext cx="3854086" cy="253606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B9E143A-BD4C-6E49-9BDE-EDE8E6916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534" y="1511885"/>
            <a:ext cx="3872266" cy="2536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21AC5-127F-3745-A9B2-B5EE587458B5}"/>
              </a:ext>
            </a:extLst>
          </p:cNvPr>
          <p:cNvSpPr txBox="1"/>
          <p:nvPr/>
        </p:nvSpPr>
        <p:spPr>
          <a:xfrm>
            <a:off x="270579" y="4157362"/>
            <a:ext cx="385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ym typeface="Wingdings" pitchFamily="2" charset="2"/>
              </a:rPr>
              <a:t>Expecting almost flat lines  needs better drift compensation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55706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Algorithms - Validation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612" y="497144"/>
            <a:ext cx="3878313" cy="414179"/>
          </a:xfrm>
        </p:spPr>
        <p:txBody>
          <a:bodyPr/>
          <a:lstStyle/>
          <a:p>
            <a:r>
              <a:rPr lang="en-US" sz="2400" dirty="0" err="1"/>
              <a:t>Spatio</a:t>
            </a:r>
            <a:r>
              <a:rPr lang="en-US" sz="2400" dirty="0"/>
              <a:t>-Temporal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39421-B4E3-0849-9BC1-F0DBAB310DCA}"/>
              </a:ext>
            </a:extLst>
          </p:cNvPr>
          <p:cNvSpPr txBox="1"/>
          <p:nvPr/>
        </p:nvSpPr>
        <p:spPr>
          <a:xfrm>
            <a:off x="2999430" y="923717"/>
            <a:ext cx="3230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Spatial Standard Deviation Signals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80C1900-35AC-5B4A-956F-5F35E7C1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2" y="1639703"/>
            <a:ext cx="4104000" cy="277243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6B7CD70-6A9D-9941-B5FF-4C246010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32" y="1639703"/>
            <a:ext cx="4113937" cy="277243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79D88AB-2B60-0B43-A13D-F69733C33151}"/>
              </a:ext>
            </a:extLst>
          </p:cNvPr>
          <p:cNvSpPr/>
          <p:nvPr/>
        </p:nvSpPr>
        <p:spPr>
          <a:xfrm>
            <a:off x="5669505" y="3012596"/>
            <a:ext cx="884420" cy="759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78DDE-0786-BE41-8E8D-C87F927BBB60}"/>
              </a:ext>
            </a:extLst>
          </p:cNvPr>
          <p:cNvSpPr txBox="1"/>
          <p:nvPr/>
        </p:nvSpPr>
        <p:spPr>
          <a:xfrm>
            <a:off x="6625704" y="3207530"/>
            <a:ext cx="170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Amplification?</a:t>
            </a:r>
          </a:p>
        </p:txBody>
      </p:sp>
    </p:spTree>
    <p:extLst>
      <p:ext uri="{BB962C8B-B14F-4D97-AF65-F5344CB8AC3E}">
        <p14:creationId xmlns:p14="http://schemas.microsoft.com/office/powerpoint/2010/main" val="3871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Algorithms - Validation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576" y="497144"/>
            <a:ext cx="3878313" cy="414179"/>
          </a:xfrm>
        </p:spPr>
        <p:txBody>
          <a:bodyPr/>
          <a:lstStyle/>
          <a:p>
            <a:r>
              <a:rPr lang="en-US" sz="2400" dirty="0" err="1"/>
              <a:t>Spatio</a:t>
            </a:r>
            <a:r>
              <a:rPr lang="en-US" sz="2400" dirty="0"/>
              <a:t>-Temporal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39421-B4E3-0849-9BC1-F0DBAB310DCA}"/>
              </a:ext>
            </a:extLst>
          </p:cNvPr>
          <p:cNvSpPr txBox="1"/>
          <p:nvPr/>
        </p:nvSpPr>
        <p:spPr>
          <a:xfrm>
            <a:off x="2488199" y="1007216"/>
            <a:ext cx="4679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Difference in Standard Deviation, determination of TTP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10CEF98-68CB-F547-A329-1D2F9AA3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41" y="1567514"/>
            <a:ext cx="3514608" cy="225419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6532C0C-2D98-0243-880C-B9C059F8B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0" y="1567514"/>
            <a:ext cx="3353017" cy="22541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184C24-63C1-2248-81C6-DA57BA243F47}"/>
              </a:ext>
            </a:extLst>
          </p:cNvPr>
          <p:cNvCxnSpPr>
            <a:cxnSpLocks/>
          </p:cNvCxnSpPr>
          <p:nvPr/>
        </p:nvCxnSpPr>
        <p:spPr>
          <a:xfrm>
            <a:off x="3538587" y="2452927"/>
            <a:ext cx="18719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C902B2-2389-2241-A25A-CD0CAE613A15}"/>
              </a:ext>
            </a:extLst>
          </p:cNvPr>
          <p:cNvSpPr txBox="1"/>
          <p:nvPr/>
        </p:nvSpPr>
        <p:spPr>
          <a:xfrm>
            <a:off x="3538587" y="2544426"/>
            <a:ext cx="19732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1-sample rolling difference, divided by 3 (frame rate)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Plot 30 sample rolling mean for smoothing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D89C6E-117E-8642-82B4-C0E58336FADD}"/>
              </a:ext>
            </a:extLst>
          </p:cNvPr>
          <p:cNvSpPr txBox="1"/>
          <p:nvPr/>
        </p:nvSpPr>
        <p:spPr>
          <a:xfrm>
            <a:off x="4116300" y="2098574"/>
            <a:ext cx="91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Gradient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CC9D68-FAD6-4745-8A30-72B73F6C0130}"/>
              </a:ext>
            </a:extLst>
          </p:cNvPr>
          <p:cNvSpPr/>
          <p:nvPr/>
        </p:nvSpPr>
        <p:spPr>
          <a:xfrm>
            <a:off x="6100468" y="1749986"/>
            <a:ext cx="370429" cy="3715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B4DD2C-144E-3E49-85A2-E07D77D7AB46}"/>
              </a:ext>
            </a:extLst>
          </p:cNvPr>
          <p:cNvCxnSpPr>
            <a:cxnSpLocks/>
          </p:cNvCxnSpPr>
          <p:nvPr/>
        </p:nvCxnSpPr>
        <p:spPr>
          <a:xfrm flipV="1">
            <a:off x="5323890" y="2092232"/>
            <a:ext cx="910160" cy="1603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718EA5-17ED-0C4E-8FA6-D74A76A665C1}"/>
              </a:ext>
            </a:extLst>
          </p:cNvPr>
          <p:cNvSpPr txBox="1"/>
          <p:nvPr/>
        </p:nvSpPr>
        <p:spPr>
          <a:xfrm>
            <a:off x="2187693" y="3720785"/>
            <a:ext cx="4091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Peak @ 1130 seconds, </a:t>
            </a:r>
            <a:r>
              <a:rPr lang="en-US" sz="1600" b="1" dirty="0"/>
              <a:t>TTP = 412s</a:t>
            </a:r>
          </a:p>
          <a:p>
            <a:pPr algn="ctr"/>
            <a:r>
              <a:rPr lang="en-US" sz="1600" dirty="0"/>
              <a:t>54% improvement</a:t>
            </a:r>
          </a:p>
          <a:p>
            <a:pPr algn="ctr"/>
            <a:r>
              <a:rPr lang="en-US" sz="1600" dirty="0"/>
              <a:t>Limited validation, scope for improvement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CDC67D-CF86-664F-9502-488903DEC745}"/>
              </a:ext>
            </a:extLst>
          </p:cNvPr>
          <p:cNvSpPr txBox="1"/>
          <p:nvPr/>
        </p:nvSpPr>
        <p:spPr>
          <a:xfrm>
            <a:off x="6470897" y="3770730"/>
            <a:ext cx="3147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i="1" dirty="0"/>
              <a:t>Noisy (despite rolling average)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i="1" dirty="0"/>
              <a:t>Follows previously seen shape</a:t>
            </a:r>
          </a:p>
        </p:txBody>
      </p:sp>
    </p:spTree>
    <p:extLst>
      <p:ext uri="{BB962C8B-B14F-4D97-AF65-F5344CB8AC3E}">
        <p14:creationId xmlns:p14="http://schemas.microsoft.com/office/powerpoint/2010/main" val="125056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DF8A910C-2B0B-4DB0-8FD7-FD8826FB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569" y="1914525"/>
            <a:ext cx="2850857" cy="85725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E75219C-CE8B-4018-8C39-436BC37740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78F22-46E4-6941-8B65-61DF2582B0E9}"/>
              </a:ext>
            </a:extLst>
          </p:cNvPr>
          <p:cNvSpPr txBox="1"/>
          <p:nvPr/>
        </p:nvSpPr>
        <p:spPr>
          <a:xfrm>
            <a:off x="2346336" y="2771775"/>
            <a:ext cx="4451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Two contributions to the field of </a:t>
            </a:r>
            <a:r>
              <a:rPr lang="en-US" sz="1400" i="1" dirty="0" err="1"/>
              <a:t>PoC</a:t>
            </a:r>
            <a:r>
              <a:rPr lang="en-US" sz="1400" i="1" dirty="0"/>
              <a:t> DNA Diagnostics</a:t>
            </a:r>
          </a:p>
        </p:txBody>
      </p:sp>
    </p:spTree>
    <p:extLst>
      <p:ext uri="{BB962C8B-B14F-4D97-AF65-F5344CB8AC3E}">
        <p14:creationId xmlns:p14="http://schemas.microsoft.com/office/powerpoint/2010/main" val="682958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647" y="524272"/>
            <a:ext cx="3330278" cy="414179"/>
          </a:xfrm>
        </p:spPr>
        <p:txBody>
          <a:bodyPr/>
          <a:lstStyle/>
          <a:p>
            <a:r>
              <a:rPr lang="en-US" sz="2400" dirty="0"/>
              <a:t>1. Mathematical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F4CB8B-66CF-1C4B-89CF-395EC920A9A8}"/>
              </a:ext>
            </a:extLst>
          </p:cNvPr>
          <p:cNvSpPr txBox="1"/>
          <p:nvPr/>
        </p:nvSpPr>
        <p:spPr>
          <a:xfrm>
            <a:off x="867500" y="1556087"/>
            <a:ext cx="5686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Improved mathematical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Spatio</a:t>
            </a:r>
            <a:r>
              <a:rPr lang="en-US" dirty="0"/>
              <a:t>-temporal characteristics of LAMP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 layout of ISFET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Realistic datasets, transferrable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Parameterisation</a:t>
            </a:r>
            <a:r>
              <a:rPr lang="en-US" dirty="0"/>
              <a:t> throughout codebase: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for chip and algorithm designers</a:t>
            </a:r>
          </a:p>
        </p:txBody>
      </p:sp>
    </p:spTree>
    <p:extLst>
      <p:ext uri="{BB962C8B-B14F-4D97-AF65-F5344CB8AC3E}">
        <p14:creationId xmlns:p14="http://schemas.microsoft.com/office/powerpoint/2010/main" val="3171706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80" y="578528"/>
            <a:ext cx="1904839" cy="414179"/>
          </a:xfrm>
        </p:spPr>
        <p:txBody>
          <a:bodyPr/>
          <a:lstStyle/>
          <a:p>
            <a:r>
              <a:rPr lang="en-US" sz="2400" dirty="0"/>
              <a:t>2.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4F200-D1ED-9B4D-B477-30596C6F53FD}"/>
              </a:ext>
            </a:extLst>
          </p:cNvPr>
          <p:cNvSpPr txBox="1"/>
          <p:nvPr/>
        </p:nvSpPr>
        <p:spPr>
          <a:xfrm>
            <a:off x="581204" y="1833086"/>
            <a:ext cx="7981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Novel </a:t>
            </a:r>
            <a:r>
              <a:rPr lang="en-US" b="1" dirty="0" err="1"/>
              <a:t>Spatio</a:t>
            </a:r>
            <a:r>
              <a:rPr lang="en-US" b="1" dirty="0"/>
              <a:t>-Temporal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Improves SNR using drift compensation per 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standard deviation for hotspot detection: applicable in this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TTP improved by 33% on model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initial result on experimental data, needs further testing and refinement</a:t>
            </a:r>
          </a:p>
        </p:txBody>
      </p:sp>
    </p:spTree>
    <p:extLst>
      <p:ext uri="{BB962C8B-B14F-4D97-AF65-F5344CB8AC3E}">
        <p14:creationId xmlns:p14="http://schemas.microsoft.com/office/powerpoint/2010/main" val="3621104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1">
            <a:extLst>
              <a:ext uri="{FF2B5EF4-FFF2-40B4-BE49-F238E27FC236}">
                <a16:creationId xmlns:a16="http://schemas.microsoft.com/office/drawing/2014/main" id="{289E706C-95CD-44E6-96CB-F2E8F5E53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F8A910C-2B0B-4DB0-8FD7-FD8826FB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986" y="2099874"/>
            <a:ext cx="2792027" cy="85725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35CD9FB-F9C2-4DFD-BCA9-ED770BDEB0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955186"/>
            <a:ext cx="6400800" cy="25485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E75219C-CE8B-4018-8C39-436BC37740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7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DF8A910C-2B0B-4DB0-8FD7-FD8826FB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822" y="1914525"/>
            <a:ext cx="2676715" cy="85725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E75219C-CE8B-4018-8C39-436BC37740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78F22-46E4-6941-8B65-61DF2582B0E9}"/>
              </a:ext>
            </a:extLst>
          </p:cNvPr>
          <p:cNvSpPr txBox="1"/>
          <p:nvPr/>
        </p:nvSpPr>
        <p:spPr>
          <a:xfrm>
            <a:off x="3850191" y="2771775"/>
            <a:ext cx="144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509029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DF8A910C-2B0B-4DB0-8FD7-FD8826FB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822" y="1914525"/>
            <a:ext cx="2765919" cy="85725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E75219C-CE8B-4018-8C39-436BC37740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78F22-46E4-6941-8B65-61DF2582B0E9}"/>
              </a:ext>
            </a:extLst>
          </p:cNvPr>
          <p:cNvSpPr txBox="1"/>
          <p:nvPr/>
        </p:nvSpPr>
        <p:spPr>
          <a:xfrm>
            <a:off x="3850191" y="2771775"/>
            <a:ext cx="144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QnA</a:t>
            </a:r>
            <a:r>
              <a:rPr lang="en-US" sz="1400" i="1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654904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4290" y="389461"/>
            <a:ext cx="1835419" cy="380667"/>
          </a:xfrm>
        </p:spPr>
        <p:txBody>
          <a:bodyPr/>
          <a:lstStyle/>
          <a:p>
            <a:r>
              <a:rPr lang="en-US" dirty="0"/>
              <a:t>LACEWING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EF090-9C6A-684E-8A0D-F3625328B87B}"/>
              </a:ext>
            </a:extLst>
          </p:cNvPr>
          <p:cNvSpPr txBox="1"/>
          <p:nvPr/>
        </p:nvSpPr>
        <p:spPr>
          <a:xfrm>
            <a:off x="5734407" y="1417588"/>
            <a:ext cx="3499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Handheld device developed by CBIT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LAMP + ISFETs at base of reaction chamber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Connects to smartphone app for epidemiological surveillance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Cheap (</a:t>
            </a:r>
            <a:r>
              <a:rPr lang="en-SG" sz="1600" dirty="0"/>
              <a:t>£11</a:t>
            </a:r>
            <a:r>
              <a:rPr lang="en-US" sz="1600" dirty="0"/>
              <a:t>), portable, quantitative output, accurate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 err="1">
                <a:sym typeface="Wingdings" pitchFamily="2" charset="2"/>
              </a:rPr>
              <a:t>PoC</a:t>
            </a:r>
            <a:r>
              <a:rPr lang="en-US" sz="1600" dirty="0">
                <a:sym typeface="Wingdings" pitchFamily="2" charset="2"/>
              </a:rPr>
              <a:t> Diagnostics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D31D8-2406-8546-8968-6127E0F9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" y="1417588"/>
            <a:ext cx="5603900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848" y="389461"/>
            <a:ext cx="3839559" cy="380667"/>
          </a:xfrm>
        </p:spPr>
        <p:txBody>
          <a:bodyPr/>
          <a:lstStyle/>
          <a:p>
            <a:pPr algn="ctr"/>
            <a:r>
              <a:rPr lang="en-US" dirty="0"/>
              <a:t>TITANICKS: </a:t>
            </a:r>
            <a:br>
              <a:rPr lang="en-US" dirty="0"/>
            </a:br>
            <a:r>
              <a:rPr lang="en-US" dirty="0"/>
              <a:t>Signal Non-Idealities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294D1-6390-2945-A6AF-1743FC73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49" y="1662787"/>
            <a:ext cx="3232596" cy="2771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941972-4C64-2541-A0DF-9905A5DBB22A}"/>
              </a:ext>
            </a:extLst>
          </p:cNvPr>
          <p:cNvSpPr txBox="1"/>
          <p:nvPr/>
        </p:nvSpPr>
        <p:spPr>
          <a:xfrm>
            <a:off x="510279" y="1148589"/>
            <a:ext cx="323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Sensor Drift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21DB1-8E5C-1740-999D-6FBC4BD242B3}"/>
              </a:ext>
            </a:extLst>
          </p:cNvPr>
          <p:cNvSpPr txBox="1"/>
          <p:nvPr/>
        </p:nvSpPr>
        <p:spPr>
          <a:xfrm>
            <a:off x="4099532" y="1300579"/>
            <a:ext cx="453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Buried sites of </a:t>
            </a:r>
            <a:r>
              <a:rPr lang="en-US" sz="1200" dirty="0" err="1"/>
              <a:t>SiOH</a:t>
            </a:r>
            <a:r>
              <a:rPr lang="en-US" sz="1200" dirty="0"/>
              <a:t> form trapped charge </a:t>
            </a:r>
            <a:r>
              <a:rPr lang="en-US" sz="1200" dirty="0">
                <a:sym typeface="Wingdings" pitchFamily="2" charset="2"/>
              </a:rPr>
              <a:t></a:t>
            </a:r>
            <a:r>
              <a:rPr lang="en-US" sz="1200" dirty="0"/>
              <a:t> protons diffuse to ISFET surface </a:t>
            </a:r>
            <a:r>
              <a:rPr lang="en-US" sz="1200" dirty="0">
                <a:sym typeface="Wingdings" pitchFamily="2" charset="2"/>
              </a:rPr>
              <a:t> ISFET output changes independently of LAMP reaction 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271F4A-CF0A-6B44-9DC7-2E20F944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341" y="2020890"/>
            <a:ext cx="2048570" cy="487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1489C1-74F0-1947-99E7-2E05EEBC3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008" y="2571750"/>
            <a:ext cx="4874743" cy="18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848" y="389461"/>
            <a:ext cx="3839559" cy="380667"/>
          </a:xfrm>
        </p:spPr>
        <p:txBody>
          <a:bodyPr/>
          <a:lstStyle/>
          <a:p>
            <a:pPr algn="ctr"/>
            <a:r>
              <a:rPr lang="en-US" dirty="0"/>
              <a:t>TITANICKS: </a:t>
            </a:r>
            <a:br>
              <a:rPr lang="en-US" dirty="0"/>
            </a:br>
            <a:r>
              <a:rPr lang="en-US" dirty="0"/>
              <a:t>Signal Non-Idealities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4C2F6-2552-9342-BE35-947E65E3536B}"/>
              </a:ext>
            </a:extLst>
          </p:cNvPr>
          <p:cNvSpPr txBox="1"/>
          <p:nvPr/>
        </p:nvSpPr>
        <p:spPr>
          <a:xfrm>
            <a:off x="1017138" y="1196292"/>
            <a:ext cx="71097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Flicker Noise: Release and capture of charge at high frequencies</a:t>
            </a:r>
          </a:p>
          <a:p>
            <a:endParaRPr lang="en-US" sz="1600" dirty="0"/>
          </a:p>
          <a:p>
            <a:r>
              <a:rPr lang="en-US" sz="1600" dirty="0"/>
              <a:t>3. Thermal Noise: Random excitation of charge carriers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F41266-1810-DE4B-863E-B0D631AFC4A7}"/>
              </a:ext>
            </a:extLst>
          </p:cNvPr>
          <p:cNvCxnSpPr>
            <a:cxnSpLocks/>
          </p:cNvCxnSpPr>
          <p:nvPr/>
        </p:nvCxnSpPr>
        <p:spPr>
          <a:xfrm flipH="1">
            <a:off x="4571998" y="2112638"/>
            <a:ext cx="1" cy="601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45E7C6-5D76-9D46-88B7-87E60F818598}"/>
              </a:ext>
            </a:extLst>
          </p:cNvPr>
          <p:cNvSpPr txBox="1"/>
          <p:nvPr/>
        </p:nvSpPr>
        <p:spPr>
          <a:xfrm>
            <a:off x="564772" y="2768456"/>
            <a:ext cx="8122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 be thought of as Additive White Gaussian Noise (AWGN):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Additive: </a:t>
            </a:r>
            <a:r>
              <a:rPr lang="en-US" sz="1600" i="1" dirty="0"/>
              <a:t>Noise is added to the output signal</a:t>
            </a:r>
          </a:p>
          <a:p>
            <a:pPr marL="342900" indent="-342900">
              <a:buAutoNum type="arabicPeriod"/>
            </a:pPr>
            <a:r>
              <a:rPr lang="en-US" sz="1600" dirty="0"/>
              <a:t>White: </a:t>
            </a:r>
            <a:r>
              <a:rPr lang="en-US" sz="1600" i="1" dirty="0"/>
              <a:t>Noise has a uniform frequency spectrum across all frequencies</a:t>
            </a:r>
          </a:p>
          <a:p>
            <a:pPr marL="342900" indent="-342900">
              <a:buAutoNum type="arabicPeriod"/>
            </a:pPr>
            <a:r>
              <a:rPr lang="en-US" sz="1600" dirty="0"/>
              <a:t>Gaussian: </a:t>
            </a:r>
            <a:r>
              <a:rPr lang="en-US" sz="1600" i="1" dirty="0"/>
              <a:t>Noise magnitude has zero-mean normal distribution in time domain</a:t>
            </a:r>
          </a:p>
        </p:txBody>
      </p:sp>
    </p:spTree>
    <p:extLst>
      <p:ext uri="{BB962C8B-B14F-4D97-AF65-F5344CB8AC3E}">
        <p14:creationId xmlns:p14="http://schemas.microsoft.com/office/powerpoint/2010/main" val="2056861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220" y="389461"/>
            <a:ext cx="4205780" cy="380667"/>
          </a:xfrm>
        </p:spPr>
        <p:txBody>
          <a:bodyPr/>
          <a:lstStyle/>
          <a:p>
            <a:pPr algn="ctr"/>
            <a:r>
              <a:rPr lang="en-US" dirty="0"/>
              <a:t>TITANICKS: Output Signals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A729F3-D614-5541-919E-C38CBADFE64D}"/>
              </a:ext>
            </a:extLst>
          </p:cNvPr>
          <p:cNvCxnSpPr/>
          <p:nvPr/>
        </p:nvCxnSpPr>
        <p:spPr>
          <a:xfrm>
            <a:off x="4572000" y="892628"/>
            <a:ext cx="0" cy="3657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1A136D-363A-FF4B-948B-A3ADA3832979}"/>
              </a:ext>
            </a:extLst>
          </p:cNvPr>
          <p:cNvSpPr txBox="1"/>
          <p:nvPr/>
        </p:nvSpPr>
        <p:spPr>
          <a:xfrm>
            <a:off x="6268006" y="892628"/>
            <a:ext cx="1476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Temporal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FC6B6-4369-6D4A-A2AC-6D3609345704}"/>
              </a:ext>
            </a:extLst>
          </p:cNvPr>
          <p:cNvSpPr txBox="1"/>
          <p:nvPr/>
        </p:nvSpPr>
        <p:spPr>
          <a:xfrm>
            <a:off x="1197695" y="898554"/>
            <a:ext cx="208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Spatio</a:t>
            </a:r>
            <a:r>
              <a:rPr lang="en-US" sz="1400" i="1" dirty="0"/>
              <a:t>-Temporal Signal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4F5E5-9E98-4446-8991-7EA0D57C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555" y="1322905"/>
            <a:ext cx="4117014" cy="1206633"/>
          </a:xfrm>
          <a:prstGeom prst="rect">
            <a:avLst/>
          </a:prstGeom>
        </p:spPr>
      </p:pic>
      <p:pic>
        <p:nvPicPr>
          <p:cNvPr id="10" name="Picture 9" descr="A screen shot of a computer game&#10;&#10;Description automatically generated with low confidence">
            <a:extLst>
              <a:ext uri="{FF2B5EF4-FFF2-40B4-BE49-F238E27FC236}">
                <a16:creationId xmlns:a16="http://schemas.microsoft.com/office/drawing/2014/main" id="{619CD874-40CC-0743-ABE3-4BF4DD8C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716" y="1328831"/>
            <a:ext cx="5020271" cy="1673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05AE83-FB8A-1D4A-A763-A2777EB4A1AD}"/>
              </a:ext>
            </a:extLst>
          </p:cNvPr>
          <p:cNvSpPr txBox="1"/>
          <p:nvPr/>
        </p:nvSpPr>
        <p:spPr>
          <a:xfrm>
            <a:off x="104783" y="2905966"/>
            <a:ext cx="44672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Output of each sensor converted to “image” at different points in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Regularly spaced MOSFETs for temperature regulation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Gradual darkening of pixels </a:t>
            </a:r>
            <a:r>
              <a:rPr lang="en-US" sz="1400" dirty="0">
                <a:sym typeface="Wingdings" pitchFamily="2" charset="2"/>
              </a:rPr>
              <a:t> decay in voltage output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Two ”lobes”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double-well topology, control and sample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A36704-3EE0-FB43-989D-428B62EE1BBF}"/>
              </a:ext>
            </a:extLst>
          </p:cNvPr>
          <p:cNvCxnSpPr>
            <a:cxnSpLocks/>
          </p:cNvCxnSpPr>
          <p:nvPr/>
        </p:nvCxnSpPr>
        <p:spPr>
          <a:xfrm flipH="1">
            <a:off x="2319341" y="1260475"/>
            <a:ext cx="34717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8630B0-209E-8F40-8FD2-2DFE4C3AB412}"/>
              </a:ext>
            </a:extLst>
          </p:cNvPr>
          <p:cNvCxnSpPr>
            <a:cxnSpLocks/>
          </p:cNvCxnSpPr>
          <p:nvPr/>
        </p:nvCxnSpPr>
        <p:spPr>
          <a:xfrm flipH="1">
            <a:off x="2216683" y="1260475"/>
            <a:ext cx="34717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1495FC-102C-174C-A5CE-B16596D3848C}"/>
              </a:ext>
            </a:extLst>
          </p:cNvPr>
          <p:cNvCxnSpPr>
            <a:cxnSpLocks/>
          </p:cNvCxnSpPr>
          <p:nvPr/>
        </p:nvCxnSpPr>
        <p:spPr>
          <a:xfrm flipH="1">
            <a:off x="2125129" y="1260475"/>
            <a:ext cx="34717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20D67-FD7E-E643-9DBA-6142F711AFF5}"/>
              </a:ext>
            </a:extLst>
          </p:cNvPr>
          <p:cNvCxnSpPr>
            <a:cxnSpLocks/>
          </p:cNvCxnSpPr>
          <p:nvPr/>
        </p:nvCxnSpPr>
        <p:spPr>
          <a:xfrm flipH="1">
            <a:off x="2031208" y="1255147"/>
            <a:ext cx="34717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B50CA98-A3D1-6341-B33F-D4B1285607ED}"/>
              </a:ext>
            </a:extLst>
          </p:cNvPr>
          <p:cNvSpPr/>
          <p:nvPr/>
        </p:nvSpPr>
        <p:spPr>
          <a:xfrm>
            <a:off x="104783" y="1493240"/>
            <a:ext cx="1279400" cy="68789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00BA89-388A-3B44-93A3-46F926C1B5BA}"/>
              </a:ext>
            </a:extLst>
          </p:cNvPr>
          <p:cNvSpPr/>
          <p:nvPr/>
        </p:nvSpPr>
        <p:spPr>
          <a:xfrm>
            <a:off x="104783" y="2247747"/>
            <a:ext cx="1279400" cy="62128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A429E-2E0F-584D-8B4F-7A5AD41C4828}"/>
              </a:ext>
            </a:extLst>
          </p:cNvPr>
          <p:cNvSpPr txBox="1"/>
          <p:nvPr/>
        </p:nvSpPr>
        <p:spPr>
          <a:xfrm>
            <a:off x="4856085" y="2865877"/>
            <a:ext cx="3924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Left signal: Control well, purely noise </a:t>
            </a:r>
            <a:r>
              <a:rPr lang="en-US" sz="1400" dirty="0">
                <a:sym typeface="Wingdings" pitchFamily="2" charset="2"/>
              </a:rPr>
              <a:t> decaying exponential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Right signal: Sample well, amplification + noise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Amplification detected by change in signal gradient (“kink”) around t=1600s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4E72BD-85F9-DE4A-A02B-54AA069A48B1}"/>
              </a:ext>
            </a:extLst>
          </p:cNvPr>
          <p:cNvSpPr/>
          <p:nvPr/>
        </p:nvSpPr>
        <p:spPr>
          <a:xfrm>
            <a:off x="7744570" y="1679619"/>
            <a:ext cx="351865" cy="31514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C02AA3-EDB8-F946-AE03-4EEAC1124349}"/>
              </a:ext>
            </a:extLst>
          </p:cNvPr>
          <p:cNvSpPr/>
          <p:nvPr/>
        </p:nvSpPr>
        <p:spPr>
          <a:xfrm>
            <a:off x="104783" y="2238869"/>
            <a:ext cx="4183132" cy="65821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uiExpand="1" build="allAtOnce"/>
      <p:bldP spid="18" grpId="0" animBg="1"/>
      <p:bldP spid="19" grpId="0" animBg="1"/>
      <p:bldP spid="20" grpId="0" build="allAtOnce"/>
      <p:bldP spid="21" grpId="0" animBg="1"/>
      <p:bldP spid="22" grpId="0" animBg="1"/>
      <p:bldP spid="2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328" y="485902"/>
            <a:ext cx="3009343" cy="380667"/>
          </a:xfrm>
        </p:spPr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DA6A9-8953-8D40-8E12-DEF3C1912717}"/>
              </a:ext>
            </a:extLst>
          </p:cNvPr>
          <p:cNvSpPr txBox="1"/>
          <p:nvPr/>
        </p:nvSpPr>
        <p:spPr>
          <a:xfrm>
            <a:off x="337352" y="1118586"/>
            <a:ext cx="7634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Goal: model the LAMP reaction on an ISFET array, produce datasets to train algorithms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Written as a set of MATLAB scripts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1D484-15CD-6548-81A4-3EFCF1666334}"/>
              </a:ext>
            </a:extLst>
          </p:cNvPr>
          <p:cNvSpPr txBox="1"/>
          <p:nvPr/>
        </p:nvSpPr>
        <p:spPr>
          <a:xfrm>
            <a:off x="2905263" y="1728881"/>
            <a:ext cx="333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Initialization of Reaction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798B5-BA5C-F740-80C4-C1D51770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2185288"/>
            <a:ext cx="4353830" cy="2013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04E20-084A-EA46-A55B-1B7FA383D6D5}"/>
              </a:ext>
            </a:extLst>
          </p:cNvPr>
          <p:cNvSpPr txBox="1"/>
          <p:nvPr/>
        </p:nvSpPr>
        <p:spPr>
          <a:xfrm>
            <a:off x="4918229" y="2185288"/>
            <a:ext cx="343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Geometry of LAMP reaction modelled in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Starting position of initial DNA molecules drawn from uniform random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F4469-A582-3147-AC91-D3B945A47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350" y="3008271"/>
            <a:ext cx="1809873" cy="789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FEC7A1-3B8D-FA46-A9A1-00864D6033B8}"/>
                  </a:ext>
                </a:extLst>
              </p:cNvPr>
              <p:cNvSpPr txBox="1"/>
              <p:nvPr/>
            </p:nvSpPr>
            <p:spPr>
              <a:xfrm>
                <a:off x="4954327" y="3902605"/>
                <a:ext cx="3399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Time-to-amplification of each DNA molecule is normally distributed, parameters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FEC7A1-3B8D-FA46-A9A1-00864D603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327" y="3902605"/>
                <a:ext cx="3399560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91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328" y="485902"/>
            <a:ext cx="3009343" cy="380667"/>
          </a:xfrm>
        </p:spPr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AFB24-057D-0A44-B5CC-8CFABB7E4FDC}"/>
              </a:ext>
            </a:extLst>
          </p:cNvPr>
          <p:cNvSpPr txBox="1"/>
          <p:nvPr/>
        </p:nvSpPr>
        <p:spPr>
          <a:xfrm>
            <a:off x="1349405" y="1116321"/>
            <a:ext cx="644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Growth of DNA molecule clusters and release of protons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97491B-F06C-0C49-9512-72876511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1" y="1640738"/>
            <a:ext cx="3737031" cy="1319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08FB6-3628-A341-95A1-35648EAE3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60" y="2427870"/>
            <a:ext cx="3294380" cy="631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E79617-08B5-C441-8339-B4B4C9CA8C0C}"/>
                  </a:ext>
                </a:extLst>
              </p:cNvPr>
              <p:cNvSpPr txBox="1"/>
              <p:nvPr/>
            </p:nvSpPr>
            <p:spPr>
              <a:xfrm>
                <a:off x="4807650" y="1885011"/>
                <a:ext cx="35277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Radius of amplifying clusters grows at a speed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1.73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E79617-08B5-C441-8339-B4B4C9CA8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50" y="1885011"/>
                <a:ext cx="3527702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5F16051-9440-974D-BC15-1975B14D2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0" y="3115367"/>
            <a:ext cx="3398272" cy="1343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03DF63-01E3-8646-AF80-778BB914E18D}"/>
              </a:ext>
            </a:extLst>
          </p:cNvPr>
          <p:cNvSpPr txBox="1"/>
          <p:nvPr/>
        </p:nvSpPr>
        <p:spPr>
          <a:xfrm>
            <a:off x="4963111" y="3604476"/>
            <a:ext cx="3527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Protons released within other clusters are removed (no reactant available)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1425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328" y="485902"/>
            <a:ext cx="3009343" cy="380667"/>
          </a:xfrm>
        </p:spPr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AFB24-057D-0A44-B5CC-8CFABB7E4FDC}"/>
              </a:ext>
            </a:extLst>
          </p:cNvPr>
          <p:cNvSpPr txBox="1"/>
          <p:nvPr/>
        </p:nvSpPr>
        <p:spPr>
          <a:xfrm>
            <a:off x="2233435" y="1048524"/>
            <a:ext cx="467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Number of protons detected per ISFET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2DB1D-AEB1-7341-8703-2FA86669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761" y="2419355"/>
            <a:ext cx="3176910" cy="679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308BC-B8D0-0B4A-A0B8-F14BE16CB2EA}"/>
              </a:ext>
            </a:extLst>
          </p:cNvPr>
          <p:cNvSpPr txBox="1"/>
          <p:nvPr/>
        </p:nvSpPr>
        <p:spPr>
          <a:xfrm>
            <a:off x="1313365" y="1449246"/>
            <a:ext cx="63497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Assuming:</a:t>
            </a:r>
          </a:p>
          <a:p>
            <a:pPr marL="228600" indent="-228600">
              <a:buAutoNum type="arabicPeriod"/>
            </a:pPr>
            <a:r>
              <a:rPr lang="en-US" sz="1100" dirty="0"/>
              <a:t>A proton is equally likely to be detected by any of the ISFETs on the array (size </a:t>
            </a:r>
            <a:r>
              <a:rPr lang="en-US" sz="1100" i="1" dirty="0"/>
              <a:t>M </a:t>
            </a:r>
            <a:r>
              <a:rPr lang="en-US" sz="1100" dirty="0"/>
              <a:t>x </a:t>
            </a:r>
            <a:r>
              <a:rPr lang="en-US" sz="1100" i="1" dirty="0"/>
              <a:t>N</a:t>
            </a:r>
            <a:r>
              <a:rPr lang="en-US" sz="1100" dirty="0"/>
              <a:t>),</a:t>
            </a:r>
          </a:p>
          <a:p>
            <a:pPr marL="228600" indent="-228600">
              <a:buAutoNum type="arabicPeriod"/>
            </a:pPr>
            <a:r>
              <a:rPr lang="en-US" sz="1100" i="1" dirty="0"/>
              <a:t>n </a:t>
            </a:r>
            <a:r>
              <a:rPr lang="en-US" sz="1100" dirty="0"/>
              <a:t>protons in solution, </a:t>
            </a:r>
          </a:p>
          <a:p>
            <a:pPr marL="228600" indent="-228600">
              <a:buAutoNum type="arabicPeriod"/>
            </a:pPr>
            <a:endParaRPr lang="en-US" sz="1100" dirty="0"/>
          </a:p>
          <a:p>
            <a:r>
              <a:rPr lang="en-US" sz="1100" dirty="0"/>
              <a:t>Number of protons detected by each ISFET is drawn from a random normal variable (proof omitted):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11DF8E-A15B-5146-8E16-B55272BC5E1C}"/>
              </a:ext>
            </a:extLst>
          </p:cNvPr>
          <p:cNvSpPr txBox="1"/>
          <p:nvPr/>
        </p:nvSpPr>
        <p:spPr>
          <a:xfrm>
            <a:off x="3159134" y="3390092"/>
            <a:ext cx="265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Duration of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F484E-129C-D040-9E03-72326E5263C6}"/>
                  </a:ext>
                </a:extLst>
              </p:cNvPr>
              <p:cNvSpPr txBox="1"/>
              <p:nvPr/>
            </p:nvSpPr>
            <p:spPr>
              <a:xfrm>
                <a:off x="1224853" y="3759424"/>
                <a:ext cx="6694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1200" b="0" dirty="0"/>
                  <a:t> minutes of reaction simulated, proton release and detection conducted every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200" dirty="0"/>
                  <a:t> seconds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0" dirty="0"/>
                  <a:t>Simulation runtime &lt; 5 seconds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F484E-129C-D040-9E03-72326E526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53" y="3759424"/>
                <a:ext cx="6694293" cy="461665"/>
              </a:xfrm>
              <a:prstGeom prst="rect">
                <a:avLst/>
              </a:prstGeom>
              <a:blipFill>
                <a:blip r:embed="rId3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612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326" y="379853"/>
            <a:ext cx="3009343" cy="380667"/>
          </a:xfrm>
        </p:spPr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AFB24-057D-0A44-B5CC-8CFABB7E4FDC}"/>
              </a:ext>
            </a:extLst>
          </p:cNvPr>
          <p:cNvSpPr txBox="1"/>
          <p:nvPr/>
        </p:nvSpPr>
        <p:spPr>
          <a:xfrm>
            <a:off x="3646853" y="838510"/>
            <a:ext cx="18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5. Model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4BC0C-A2BA-5049-A1BB-152D8C63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6" y="1596408"/>
            <a:ext cx="4256965" cy="11161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7F11DD-9F3C-794D-993D-7760409DFFA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572000" y="1207842"/>
            <a:ext cx="1" cy="185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C1427E-98BD-ED4E-BA92-240F62B139AB}"/>
              </a:ext>
            </a:extLst>
          </p:cNvPr>
          <p:cNvSpPr txBox="1"/>
          <p:nvPr/>
        </p:nvSpPr>
        <p:spPr>
          <a:xfrm>
            <a:off x="1173547" y="1149086"/>
            <a:ext cx="208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Spatio</a:t>
            </a:r>
            <a:r>
              <a:rPr lang="en-US" sz="1400" i="1" dirty="0"/>
              <a:t>-Temporal Signal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7FC1F-143E-134F-8600-B11181257D3A}"/>
              </a:ext>
            </a:extLst>
          </p:cNvPr>
          <p:cNvSpPr txBox="1"/>
          <p:nvPr/>
        </p:nvSpPr>
        <p:spPr>
          <a:xfrm>
            <a:off x="6268006" y="1149086"/>
            <a:ext cx="1476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Temporal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0FAED-343F-8A48-AD34-073E70AB7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70" y="1416692"/>
            <a:ext cx="1868545" cy="1389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A0730-05F8-3C40-B76E-E2BF2FD9EA03}"/>
              </a:ext>
            </a:extLst>
          </p:cNvPr>
          <p:cNvSpPr txBox="1"/>
          <p:nvPr/>
        </p:nvSpPr>
        <p:spPr>
          <a:xfrm>
            <a:off x="2450243" y="3361338"/>
            <a:ext cx="4243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Discrepancies between model and experimental output</a:t>
            </a:r>
          </a:p>
          <a:p>
            <a:pPr marL="228600" indent="-228600">
              <a:buAutoNum type="arabicPeriod"/>
            </a:pPr>
            <a:r>
              <a:rPr lang="en-US" sz="1200" dirty="0"/>
              <a:t>Type of output: number of protons detected vs voltage</a:t>
            </a:r>
          </a:p>
          <a:p>
            <a:pPr marL="228600" indent="-228600">
              <a:buAutoNum type="arabicPeriod"/>
            </a:pPr>
            <a:r>
              <a:rPr lang="en-US" sz="1200" dirty="0"/>
              <a:t>Noise not modelled</a:t>
            </a:r>
          </a:p>
          <a:p>
            <a:pPr marL="228600" indent="-228600">
              <a:buAutoNum type="arabicPeriod"/>
            </a:pPr>
            <a:r>
              <a:rPr lang="en-US" sz="1200" dirty="0"/>
              <a:t>Randomly assigning protons to ISFETs </a:t>
            </a:r>
            <a:r>
              <a:rPr lang="en-US" sz="1200" dirty="0">
                <a:sym typeface="Wingdings" pitchFamily="2" charset="2"/>
              </a:rPr>
              <a:t> loss of spatial information (since protons are released in clusters)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9AD941-1137-504D-8E7B-8066BA4E6A3B}"/>
              </a:ext>
            </a:extLst>
          </p:cNvPr>
          <p:cNvSpPr txBox="1"/>
          <p:nvPr/>
        </p:nvSpPr>
        <p:spPr>
          <a:xfrm>
            <a:off x="5183663" y="2782879"/>
            <a:ext cx="3335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protons by ISFET array over 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F1438-6531-DD43-A5E9-35D0EE0DB223}"/>
              </a:ext>
            </a:extLst>
          </p:cNvPr>
          <p:cNvSpPr txBox="1"/>
          <p:nvPr/>
        </p:nvSpPr>
        <p:spPr>
          <a:xfrm>
            <a:off x="432710" y="2800266"/>
            <a:ext cx="4017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protons detected per ISFET over time</a:t>
            </a:r>
          </a:p>
        </p:txBody>
      </p:sp>
    </p:spTree>
    <p:extLst>
      <p:ext uri="{BB962C8B-B14F-4D97-AF65-F5344CB8AC3E}">
        <p14:creationId xmlns:p14="http://schemas.microsoft.com/office/powerpoint/2010/main" val="46250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2753" y="389462"/>
            <a:ext cx="2858493" cy="380667"/>
          </a:xfrm>
        </p:spPr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5AEB43-42A3-7C45-9B9E-8770AC3BE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15882"/>
            <a:ext cx="8229600" cy="681114"/>
          </a:xfrm>
        </p:spPr>
        <p:txBody>
          <a:bodyPr/>
          <a:lstStyle/>
          <a:p>
            <a:r>
              <a:rPr lang="en-US" sz="1600" dirty="0"/>
              <a:t>COVID-19 Pandemic </a:t>
            </a:r>
            <a:r>
              <a:rPr lang="en-US" sz="1600" dirty="0">
                <a:sym typeface="Wingdings" pitchFamily="2" charset="2"/>
              </a:rPr>
              <a:t> better testing systems needed for epidemiological surveillance</a:t>
            </a:r>
          </a:p>
          <a:p>
            <a:r>
              <a:rPr lang="en-US" sz="1600" dirty="0">
                <a:sym typeface="Wingdings" pitchFamily="2" charset="2"/>
              </a:rPr>
              <a:t>Testing for presence of virus in sample  biomarker detection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AA31B99-50E2-154C-93A3-FD3E19888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349167"/>
              </p:ext>
            </p:extLst>
          </p:nvPr>
        </p:nvGraphicFramePr>
        <p:xfrm>
          <a:off x="632129" y="1888306"/>
          <a:ext cx="7879740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6580">
                  <a:extLst>
                    <a:ext uri="{9D8B030D-6E8A-4147-A177-3AD203B41FA5}">
                      <a16:colId xmlns:a16="http://schemas.microsoft.com/office/drawing/2014/main" val="1816291615"/>
                    </a:ext>
                  </a:extLst>
                </a:gridCol>
                <a:gridCol w="2626580">
                  <a:extLst>
                    <a:ext uri="{9D8B030D-6E8A-4147-A177-3AD203B41FA5}">
                      <a16:colId xmlns:a16="http://schemas.microsoft.com/office/drawing/2014/main" val="3825812552"/>
                    </a:ext>
                  </a:extLst>
                </a:gridCol>
                <a:gridCol w="2626580">
                  <a:extLst>
                    <a:ext uri="{9D8B030D-6E8A-4147-A177-3AD203B41FA5}">
                      <a16:colId xmlns:a16="http://schemas.microsoft.com/office/drawing/2014/main" val="272838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of Biomarker Detected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Protein (Antigen/Antibody)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17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Rapid Antigen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PCR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976786"/>
                  </a:ext>
                </a:extLst>
              </a:tr>
              <a:tr h="17439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Advantages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Cheap ($5)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Fast detection (&lt; 30 minutes)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“Point of care” (</a:t>
                      </a:r>
                      <a:r>
                        <a:rPr lang="en-US" sz="1100" dirty="0" err="1"/>
                        <a:t>PoC</a:t>
                      </a:r>
                      <a:r>
                        <a:rPr lang="en-US" sz="1100" dirty="0"/>
                        <a:t>) diagnostics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Gold standard in accuracy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Works with low biomarker concentration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Quantitative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297613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3646ABE4-0096-E64E-B765-BCD3F1232F83}"/>
              </a:ext>
            </a:extLst>
          </p:cNvPr>
          <p:cNvSpPr/>
          <p:nvPr/>
        </p:nvSpPr>
        <p:spPr>
          <a:xfrm>
            <a:off x="2776293" y="2508976"/>
            <a:ext cx="5735576" cy="95925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83061-04E0-5B45-AD61-4B4C682F3308}"/>
              </a:ext>
            </a:extLst>
          </p:cNvPr>
          <p:cNvSpPr txBox="1"/>
          <p:nvPr/>
        </p:nvSpPr>
        <p:spPr>
          <a:xfrm>
            <a:off x="4183773" y="3587704"/>
            <a:ext cx="2920616" cy="52322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i="1" dirty="0"/>
              <a:t>“Let’s build a test that does all these things!” </a:t>
            </a:r>
            <a:r>
              <a:rPr lang="en-US" sz="1400" dirty="0"/>
              <a:t>– Imperial CBIT</a:t>
            </a:r>
          </a:p>
        </p:txBody>
      </p:sp>
    </p:spTree>
    <p:extLst>
      <p:ext uri="{BB962C8B-B14F-4D97-AF65-F5344CB8AC3E}">
        <p14:creationId xmlns:p14="http://schemas.microsoft.com/office/powerpoint/2010/main" val="100706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848" y="389461"/>
            <a:ext cx="3839559" cy="380667"/>
          </a:xfrm>
        </p:spPr>
        <p:txBody>
          <a:bodyPr/>
          <a:lstStyle/>
          <a:p>
            <a:pPr algn="ctr"/>
            <a:r>
              <a:rPr lang="en-US" dirty="0"/>
              <a:t>TITANICKS: </a:t>
            </a:r>
            <a:br>
              <a:rPr lang="en-US" dirty="0"/>
            </a:br>
            <a:r>
              <a:rPr lang="en-US" dirty="0"/>
              <a:t>Signal Non-Idealities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294D1-6390-2945-A6AF-1743FC73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49" y="1662787"/>
            <a:ext cx="3232596" cy="2771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941972-4C64-2541-A0DF-9905A5DBB22A}"/>
              </a:ext>
            </a:extLst>
          </p:cNvPr>
          <p:cNvSpPr txBox="1"/>
          <p:nvPr/>
        </p:nvSpPr>
        <p:spPr>
          <a:xfrm>
            <a:off x="510279" y="1148589"/>
            <a:ext cx="323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Sensor Drift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21DB1-8E5C-1740-999D-6FBC4BD242B3}"/>
              </a:ext>
            </a:extLst>
          </p:cNvPr>
          <p:cNvSpPr txBox="1"/>
          <p:nvPr/>
        </p:nvSpPr>
        <p:spPr>
          <a:xfrm>
            <a:off x="4099532" y="1300579"/>
            <a:ext cx="453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Buried sites of </a:t>
            </a:r>
            <a:r>
              <a:rPr lang="en-US" sz="1200" dirty="0" err="1"/>
              <a:t>SiOH</a:t>
            </a:r>
            <a:r>
              <a:rPr lang="en-US" sz="1200" dirty="0"/>
              <a:t> form trapped charge </a:t>
            </a:r>
            <a:r>
              <a:rPr lang="en-US" sz="1200" dirty="0">
                <a:sym typeface="Wingdings" pitchFamily="2" charset="2"/>
              </a:rPr>
              <a:t></a:t>
            </a:r>
            <a:r>
              <a:rPr lang="en-US" sz="1200" dirty="0"/>
              <a:t> protons diffuse to ISFET surface </a:t>
            </a:r>
            <a:r>
              <a:rPr lang="en-US" sz="1200" dirty="0">
                <a:sym typeface="Wingdings" pitchFamily="2" charset="2"/>
              </a:rPr>
              <a:t> ISFET output changes independently of LAMP reaction 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271F4A-CF0A-6B44-9DC7-2E20F944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341" y="2020890"/>
            <a:ext cx="2048570" cy="487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1489C1-74F0-1947-99E7-2E05EEBC3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008" y="2571750"/>
            <a:ext cx="4874743" cy="18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6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848" y="389461"/>
            <a:ext cx="3839559" cy="380667"/>
          </a:xfrm>
        </p:spPr>
        <p:txBody>
          <a:bodyPr/>
          <a:lstStyle/>
          <a:p>
            <a:pPr algn="ctr"/>
            <a:r>
              <a:rPr lang="en-US" dirty="0"/>
              <a:t>TITANICKS: </a:t>
            </a:r>
            <a:br>
              <a:rPr lang="en-US" dirty="0"/>
            </a:br>
            <a:r>
              <a:rPr lang="en-US" dirty="0"/>
              <a:t>Signal Non-Idealities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4C2F6-2552-9342-BE35-947E65E3536B}"/>
              </a:ext>
            </a:extLst>
          </p:cNvPr>
          <p:cNvSpPr txBox="1"/>
          <p:nvPr/>
        </p:nvSpPr>
        <p:spPr>
          <a:xfrm>
            <a:off x="1017138" y="1196292"/>
            <a:ext cx="71097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Flicker Noise: Release and capture of charge at high frequencies</a:t>
            </a:r>
          </a:p>
          <a:p>
            <a:endParaRPr lang="en-US" sz="1600" dirty="0"/>
          </a:p>
          <a:p>
            <a:r>
              <a:rPr lang="en-US" sz="1600" dirty="0"/>
              <a:t>3. Thermal Noise: Random excitation of charge carriers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F41266-1810-DE4B-863E-B0D631AFC4A7}"/>
              </a:ext>
            </a:extLst>
          </p:cNvPr>
          <p:cNvCxnSpPr>
            <a:cxnSpLocks/>
          </p:cNvCxnSpPr>
          <p:nvPr/>
        </p:nvCxnSpPr>
        <p:spPr>
          <a:xfrm flipH="1">
            <a:off x="4571998" y="2112638"/>
            <a:ext cx="1" cy="601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45E7C6-5D76-9D46-88B7-87E60F818598}"/>
              </a:ext>
            </a:extLst>
          </p:cNvPr>
          <p:cNvSpPr txBox="1"/>
          <p:nvPr/>
        </p:nvSpPr>
        <p:spPr>
          <a:xfrm>
            <a:off x="564772" y="2768456"/>
            <a:ext cx="8122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 be thought of as Additive White Gaussian Noise (AWGN):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Additive: </a:t>
            </a:r>
            <a:r>
              <a:rPr lang="en-US" sz="1600" i="1" dirty="0"/>
              <a:t>Noise is added to the output signal</a:t>
            </a:r>
          </a:p>
          <a:p>
            <a:pPr marL="342900" indent="-342900">
              <a:buAutoNum type="arabicPeriod"/>
            </a:pPr>
            <a:r>
              <a:rPr lang="en-US" sz="1600" dirty="0"/>
              <a:t>White: </a:t>
            </a:r>
            <a:r>
              <a:rPr lang="en-US" sz="1600" i="1" dirty="0"/>
              <a:t>Noise has a uniform frequency spectrum across all frequencies</a:t>
            </a:r>
          </a:p>
          <a:p>
            <a:pPr marL="342900" indent="-342900">
              <a:buAutoNum type="arabicPeriod"/>
            </a:pPr>
            <a:r>
              <a:rPr lang="en-US" sz="1600" dirty="0"/>
              <a:t>Gaussian: </a:t>
            </a:r>
            <a:r>
              <a:rPr lang="en-US" sz="1600" i="1" dirty="0"/>
              <a:t>Noise magnitude has zero-mean normal distribution in time domain</a:t>
            </a:r>
          </a:p>
        </p:txBody>
      </p:sp>
    </p:spTree>
    <p:extLst>
      <p:ext uri="{BB962C8B-B14F-4D97-AF65-F5344CB8AC3E}">
        <p14:creationId xmlns:p14="http://schemas.microsoft.com/office/powerpoint/2010/main" val="2650997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220" y="389461"/>
            <a:ext cx="4205780" cy="380667"/>
          </a:xfrm>
        </p:spPr>
        <p:txBody>
          <a:bodyPr/>
          <a:lstStyle/>
          <a:p>
            <a:pPr algn="ctr"/>
            <a:r>
              <a:rPr lang="en-US" dirty="0"/>
              <a:t>TITANICKS: Output Signals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A729F3-D614-5541-919E-C38CBADFE64D}"/>
              </a:ext>
            </a:extLst>
          </p:cNvPr>
          <p:cNvCxnSpPr/>
          <p:nvPr/>
        </p:nvCxnSpPr>
        <p:spPr>
          <a:xfrm>
            <a:off x="4572000" y="892628"/>
            <a:ext cx="0" cy="3657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1A136D-363A-FF4B-948B-A3ADA3832979}"/>
              </a:ext>
            </a:extLst>
          </p:cNvPr>
          <p:cNvSpPr txBox="1"/>
          <p:nvPr/>
        </p:nvSpPr>
        <p:spPr>
          <a:xfrm>
            <a:off x="6268006" y="892628"/>
            <a:ext cx="1476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Temporal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FC6B6-4369-6D4A-A2AC-6D3609345704}"/>
              </a:ext>
            </a:extLst>
          </p:cNvPr>
          <p:cNvSpPr txBox="1"/>
          <p:nvPr/>
        </p:nvSpPr>
        <p:spPr>
          <a:xfrm>
            <a:off x="1197695" y="898554"/>
            <a:ext cx="208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Spatio</a:t>
            </a:r>
            <a:r>
              <a:rPr lang="en-US" sz="1400" i="1" dirty="0"/>
              <a:t>-Temporal Signal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4F5E5-9E98-4446-8991-7EA0D57C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555" y="1322905"/>
            <a:ext cx="4117014" cy="1206633"/>
          </a:xfrm>
          <a:prstGeom prst="rect">
            <a:avLst/>
          </a:prstGeom>
        </p:spPr>
      </p:pic>
      <p:pic>
        <p:nvPicPr>
          <p:cNvPr id="10" name="Picture 9" descr="A screen shot of a computer game&#10;&#10;Description automatically generated with low confidence">
            <a:extLst>
              <a:ext uri="{FF2B5EF4-FFF2-40B4-BE49-F238E27FC236}">
                <a16:creationId xmlns:a16="http://schemas.microsoft.com/office/drawing/2014/main" id="{619CD874-40CC-0743-ABE3-4BF4DD8C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716" y="1328831"/>
            <a:ext cx="5020271" cy="1673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05AE83-FB8A-1D4A-A763-A2777EB4A1AD}"/>
              </a:ext>
            </a:extLst>
          </p:cNvPr>
          <p:cNvSpPr txBox="1"/>
          <p:nvPr/>
        </p:nvSpPr>
        <p:spPr>
          <a:xfrm>
            <a:off x="104783" y="2905966"/>
            <a:ext cx="44672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Output of each sensor converted to “image” at different points in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Regularly spaced MOSFETs for temperature regulation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Gradual darkening of pixels </a:t>
            </a:r>
            <a:r>
              <a:rPr lang="en-US" sz="1400" dirty="0">
                <a:sym typeface="Wingdings" pitchFamily="2" charset="2"/>
              </a:rPr>
              <a:t> decay in voltage output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Two ”lobes”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double-well topology, control and sample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A36704-3EE0-FB43-989D-428B62EE1BBF}"/>
              </a:ext>
            </a:extLst>
          </p:cNvPr>
          <p:cNvCxnSpPr>
            <a:cxnSpLocks/>
          </p:cNvCxnSpPr>
          <p:nvPr/>
        </p:nvCxnSpPr>
        <p:spPr>
          <a:xfrm flipH="1">
            <a:off x="2319341" y="1260475"/>
            <a:ext cx="34717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8630B0-209E-8F40-8FD2-2DFE4C3AB412}"/>
              </a:ext>
            </a:extLst>
          </p:cNvPr>
          <p:cNvCxnSpPr>
            <a:cxnSpLocks/>
          </p:cNvCxnSpPr>
          <p:nvPr/>
        </p:nvCxnSpPr>
        <p:spPr>
          <a:xfrm flipH="1">
            <a:off x="2216683" y="1260475"/>
            <a:ext cx="34717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1495FC-102C-174C-A5CE-B16596D3848C}"/>
              </a:ext>
            </a:extLst>
          </p:cNvPr>
          <p:cNvCxnSpPr>
            <a:cxnSpLocks/>
          </p:cNvCxnSpPr>
          <p:nvPr/>
        </p:nvCxnSpPr>
        <p:spPr>
          <a:xfrm flipH="1">
            <a:off x="2125129" y="1260475"/>
            <a:ext cx="34717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20D67-FD7E-E643-9DBA-6142F711AFF5}"/>
              </a:ext>
            </a:extLst>
          </p:cNvPr>
          <p:cNvCxnSpPr>
            <a:cxnSpLocks/>
          </p:cNvCxnSpPr>
          <p:nvPr/>
        </p:nvCxnSpPr>
        <p:spPr>
          <a:xfrm flipH="1">
            <a:off x="2031208" y="1255147"/>
            <a:ext cx="34717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B50CA98-A3D1-6341-B33F-D4B1285607ED}"/>
              </a:ext>
            </a:extLst>
          </p:cNvPr>
          <p:cNvSpPr/>
          <p:nvPr/>
        </p:nvSpPr>
        <p:spPr>
          <a:xfrm>
            <a:off x="104783" y="1493240"/>
            <a:ext cx="1279400" cy="68789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00BA89-388A-3B44-93A3-46F926C1B5BA}"/>
              </a:ext>
            </a:extLst>
          </p:cNvPr>
          <p:cNvSpPr/>
          <p:nvPr/>
        </p:nvSpPr>
        <p:spPr>
          <a:xfrm>
            <a:off x="104783" y="2247747"/>
            <a:ext cx="1279400" cy="62128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A429E-2E0F-584D-8B4F-7A5AD41C4828}"/>
              </a:ext>
            </a:extLst>
          </p:cNvPr>
          <p:cNvSpPr txBox="1"/>
          <p:nvPr/>
        </p:nvSpPr>
        <p:spPr>
          <a:xfrm>
            <a:off x="4856085" y="2865877"/>
            <a:ext cx="3924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Left signal: Control well, purely noise </a:t>
            </a:r>
            <a:r>
              <a:rPr lang="en-US" sz="1400" dirty="0">
                <a:sym typeface="Wingdings" pitchFamily="2" charset="2"/>
              </a:rPr>
              <a:t> decaying exponential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Right signal: Sample well, amplification + noise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Amplification detected by change in signal gradient (“kink”) around t=1600s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4E72BD-85F9-DE4A-A02B-54AA069A48B1}"/>
              </a:ext>
            </a:extLst>
          </p:cNvPr>
          <p:cNvSpPr/>
          <p:nvPr/>
        </p:nvSpPr>
        <p:spPr>
          <a:xfrm>
            <a:off x="7744570" y="1679619"/>
            <a:ext cx="351865" cy="31514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C02AA3-EDB8-F946-AE03-4EEAC1124349}"/>
              </a:ext>
            </a:extLst>
          </p:cNvPr>
          <p:cNvSpPr/>
          <p:nvPr/>
        </p:nvSpPr>
        <p:spPr>
          <a:xfrm>
            <a:off x="104783" y="2238869"/>
            <a:ext cx="4183132" cy="65821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uiExpand="1" build="allAtOnce"/>
      <p:bldP spid="18" grpId="0" animBg="1"/>
      <p:bldP spid="19" grpId="0" animBg="1"/>
      <p:bldP spid="20" grpId="0" build="allAtOnce"/>
      <p:bldP spid="21" grpId="0" animBg="1"/>
      <p:bldP spid="22" grpId="0" animBg="1"/>
      <p:bldP spid="2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328" y="485902"/>
            <a:ext cx="3009343" cy="380667"/>
          </a:xfrm>
        </p:spPr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DA6A9-8953-8D40-8E12-DEF3C1912717}"/>
              </a:ext>
            </a:extLst>
          </p:cNvPr>
          <p:cNvSpPr txBox="1"/>
          <p:nvPr/>
        </p:nvSpPr>
        <p:spPr>
          <a:xfrm>
            <a:off x="337352" y="1118586"/>
            <a:ext cx="7634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Goal: model the LAMP reaction on an ISFET array, produce datasets to train algorithms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Written as a set of MATLAB scripts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1D484-15CD-6548-81A4-3EFCF1666334}"/>
              </a:ext>
            </a:extLst>
          </p:cNvPr>
          <p:cNvSpPr txBox="1"/>
          <p:nvPr/>
        </p:nvSpPr>
        <p:spPr>
          <a:xfrm>
            <a:off x="2905263" y="1728881"/>
            <a:ext cx="333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Initialization of Reaction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798B5-BA5C-F740-80C4-C1D51770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2185288"/>
            <a:ext cx="4353830" cy="2013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04E20-084A-EA46-A55B-1B7FA383D6D5}"/>
              </a:ext>
            </a:extLst>
          </p:cNvPr>
          <p:cNvSpPr txBox="1"/>
          <p:nvPr/>
        </p:nvSpPr>
        <p:spPr>
          <a:xfrm>
            <a:off x="4918229" y="2185288"/>
            <a:ext cx="343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Geometry of LAMP reaction modelled in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Starting position of initial DNA molecules drawn from uniform random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F4469-A582-3147-AC91-D3B945A47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350" y="3008271"/>
            <a:ext cx="1809873" cy="789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FEC7A1-3B8D-FA46-A9A1-00864D6033B8}"/>
                  </a:ext>
                </a:extLst>
              </p:cNvPr>
              <p:cNvSpPr txBox="1"/>
              <p:nvPr/>
            </p:nvSpPr>
            <p:spPr>
              <a:xfrm>
                <a:off x="4954327" y="3902605"/>
                <a:ext cx="3399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Time-to-amplification of each DNA molecule is normally distributed, parameters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FEC7A1-3B8D-FA46-A9A1-00864D603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327" y="3902605"/>
                <a:ext cx="3399560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692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328" y="485902"/>
            <a:ext cx="3009343" cy="380667"/>
          </a:xfrm>
        </p:spPr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AFB24-057D-0A44-B5CC-8CFABB7E4FDC}"/>
              </a:ext>
            </a:extLst>
          </p:cNvPr>
          <p:cNvSpPr txBox="1"/>
          <p:nvPr/>
        </p:nvSpPr>
        <p:spPr>
          <a:xfrm>
            <a:off x="1349405" y="1116321"/>
            <a:ext cx="644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Growth of DNA molecule clusters and release of protons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97491B-F06C-0C49-9512-72876511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1" y="1640738"/>
            <a:ext cx="3737031" cy="1319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08FB6-3628-A341-95A1-35648EAE3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60" y="2427870"/>
            <a:ext cx="3294380" cy="631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E79617-08B5-C441-8339-B4B4C9CA8C0C}"/>
                  </a:ext>
                </a:extLst>
              </p:cNvPr>
              <p:cNvSpPr txBox="1"/>
              <p:nvPr/>
            </p:nvSpPr>
            <p:spPr>
              <a:xfrm>
                <a:off x="4807650" y="1885011"/>
                <a:ext cx="35277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Radius of amplifying clusters grows at a speed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1.73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E79617-08B5-C441-8339-B4B4C9CA8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50" y="1885011"/>
                <a:ext cx="3527702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5F16051-9440-974D-BC15-1975B14D2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70" y="3115367"/>
            <a:ext cx="3398272" cy="1343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03DF63-01E3-8646-AF80-778BB914E18D}"/>
              </a:ext>
            </a:extLst>
          </p:cNvPr>
          <p:cNvSpPr txBox="1"/>
          <p:nvPr/>
        </p:nvSpPr>
        <p:spPr>
          <a:xfrm>
            <a:off x="4963111" y="3604476"/>
            <a:ext cx="3527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Protons released within other clusters are removed (no reactant available)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73692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328" y="485902"/>
            <a:ext cx="3009343" cy="380667"/>
          </a:xfrm>
        </p:spPr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AFB24-057D-0A44-B5CC-8CFABB7E4FDC}"/>
              </a:ext>
            </a:extLst>
          </p:cNvPr>
          <p:cNvSpPr txBox="1"/>
          <p:nvPr/>
        </p:nvSpPr>
        <p:spPr>
          <a:xfrm>
            <a:off x="2233435" y="1048524"/>
            <a:ext cx="467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Number of protons detected per ISFET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2DB1D-AEB1-7341-8703-2FA86669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761" y="2419355"/>
            <a:ext cx="3176910" cy="679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308BC-B8D0-0B4A-A0B8-F14BE16CB2EA}"/>
              </a:ext>
            </a:extLst>
          </p:cNvPr>
          <p:cNvSpPr txBox="1"/>
          <p:nvPr/>
        </p:nvSpPr>
        <p:spPr>
          <a:xfrm>
            <a:off x="1313365" y="1449246"/>
            <a:ext cx="63497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Assuming:</a:t>
            </a:r>
          </a:p>
          <a:p>
            <a:pPr marL="228600" indent="-228600">
              <a:buAutoNum type="arabicPeriod"/>
            </a:pPr>
            <a:r>
              <a:rPr lang="en-US" sz="1100" dirty="0"/>
              <a:t>A proton is equally likely to be detected by any of the ISFETs on the array (size </a:t>
            </a:r>
            <a:r>
              <a:rPr lang="en-US" sz="1100" i="1" dirty="0"/>
              <a:t>M </a:t>
            </a:r>
            <a:r>
              <a:rPr lang="en-US" sz="1100" dirty="0"/>
              <a:t>x </a:t>
            </a:r>
            <a:r>
              <a:rPr lang="en-US" sz="1100" i="1" dirty="0"/>
              <a:t>N</a:t>
            </a:r>
            <a:r>
              <a:rPr lang="en-US" sz="1100" dirty="0"/>
              <a:t>),</a:t>
            </a:r>
          </a:p>
          <a:p>
            <a:pPr marL="228600" indent="-228600">
              <a:buAutoNum type="arabicPeriod"/>
            </a:pPr>
            <a:r>
              <a:rPr lang="en-US" sz="1100" i="1" dirty="0"/>
              <a:t>n </a:t>
            </a:r>
            <a:r>
              <a:rPr lang="en-US" sz="1100" dirty="0"/>
              <a:t>protons in solution, </a:t>
            </a:r>
          </a:p>
          <a:p>
            <a:pPr marL="228600" indent="-228600">
              <a:buAutoNum type="arabicPeriod"/>
            </a:pPr>
            <a:endParaRPr lang="en-US" sz="1100" dirty="0"/>
          </a:p>
          <a:p>
            <a:r>
              <a:rPr lang="en-US" sz="1100" dirty="0"/>
              <a:t>Number of protons detected by each ISFET is drawn from a random normal variable (proof omitted):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11DF8E-A15B-5146-8E16-B55272BC5E1C}"/>
              </a:ext>
            </a:extLst>
          </p:cNvPr>
          <p:cNvSpPr txBox="1"/>
          <p:nvPr/>
        </p:nvSpPr>
        <p:spPr>
          <a:xfrm>
            <a:off x="3159134" y="3390092"/>
            <a:ext cx="265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Duration of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F484E-129C-D040-9E03-72326E5263C6}"/>
                  </a:ext>
                </a:extLst>
              </p:cNvPr>
              <p:cNvSpPr txBox="1"/>
              <p:nvPr/>
            </p:nvSpPr>
            <p:spPr>
              <a:xfrm>
                <a:off x="1224853" y="3759424"/>
                <a:ext cx="6694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1200" b="0" dirty="0"/>
                  <a:t> minutes of reaction simulated, proton release and detection conducted every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200" dirty="0"/>
                  <a:t> seconds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0" dirty="0"/>
                  <a:t>Simulation runtime &lt; 5 seconds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F484E-129C-D040-9E03-72326E526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53" y="3759424"/>
                <a:ext cx="6694293" cy="461665"/>
              </a:xfrm>
              <a:prstGeom prst="rect">
                <a:avLst/>
              </a:prstGeom>
              <a:blipFill>
                <a:blip r:embed="rId3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921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DF8A910C-2B0B-4DB0-8FD7-FD8826FB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510" y="1914525"/>
            <a:ext cx="5436972" cy="857250"/>
          </a:xfrm>
        </p:spPr>
        <p:txBody>
          <a:bodyPr/>
          <a:lstStyle/>
          <a:p>
            <a:r>
              <a:rPr lang="en-US" dirty="0"/>
              <a:t>Improvements to model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E75219C-CE8B-4018-8C39-436BC37740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78F22-46E4-6941-8B65-61DF2582B0E9}"/>
              </a:ext>
            </a:extLst>
          </p:cNvPr>
          <p:cNvSpPr txBox="1"/>
          <p:nvPr/>
        </p:nvSpPr>
        <p:spPr>
          <a:xfrm>
            <a:off x="3850191" y="2771775"/>
            <a:ext cx="144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QnA</a:t>
            </a:r>
            <a:r>
              <a:rPr lang="en-US" sz="1400" i="1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3762083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DF8A910C-2B0B-4DB0-8FD7-FD8826FB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55" y="1184337"/>
            <a:ext cx="5313287" cy="413644"/>
          </a:xfrm>
        </p:spPr>
        <p:txBody>
          <a:bodyPr/>
          <a:lstStyle/>
          <a:p>
            <a:r>
              <a:rPr lang="en-US" sz="2400" dirty="0"/>
              <a:t>Improvements to Mathematical Model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- 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A8F26-C9AE-B04D-9680-3006866C5145}"/>
              </a:ext>
            </a:extLst>
          </p:cNvPr>
          <p:cNvSpPr txBox="1"/>
          <p:nvPr/>
        </p:nvSpPr>
        <p:spPr>
          <a:xfrm>
            <a:off x="359546" y="1694587"/>
            <a:ext cx="8327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Aims</a:t>
            </a:r>
          </a:p>
          <a:p>
            <a:endParaRPr lang="en-US" sz="1600" u="sng" dirty="0"/>
          </a:p>
          <a:p>
            <a:pPr marL="342900" indent="-342900">
              <a:buAutoNum type="arabicPeriod"/>
            </a:pPr>
            <a:r>
              <a:rPr lang="en-US" sz="1600" dirty="0"/>
              <a:t>More realistic modelling of the spatial variation of proton release</a:t>
            </a:r>
          </a:p>
          <a:p>
            <a:pPr marL="342900" indent="-342900">
              <a:buAutoNum type="arabicPeriod"/>
            </a:pPr>
            <a:r>
              <a:rPr lang="en-US" sz="1600" dirty="0"/>
              <a:t>Conversion of signal output from number of protons detected changes in ISFET threshold voltage</a:t>
            </a:r>
          </a:p>
          <a:p>
            <a:pPr marL="342900" indent="-342900">
              <a:buAutoNum type="arabicPeriod"/>
            </a:pPr>
            <a:r>
              <a:rPr lang="en-US" sz="1600" dirty="0"/>
              <a:t>Addition of signal non-linearities (sensor drift and AWGN) to voltage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2609F-FB95-904F-A135-C05DD221E26C}"/>
              </a:ext>
            </a:extLst>
          </p:cNvPr>
          <p:cNvSpPr txBox="1"/>
          <p:nvPr/>
        </p:nvSpPr>
        <p:spPr>
          <a:xfrm>
            <a:off x="359546" y="3789886"/>
            <a:ext cx="8571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Realistic output datasets that improve the transferability of algorithms to LACEWING</a:t>
            </a:r>
          </a:p>
        </p:txBody>
      </p:sp>
    </p:spTree>
    <p:extLst>
      <p:ext uri="{BB962C8B-B14F-4D97-AF65-F5344CB8AC3E}">
        <p14:creationId xmlns:p14="http://schemas.microsoft.com/office/powerpoint/2010/main" val="287443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Results of Voltage Conversion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029" y="524272"/>
            <a:ext cx="4034896" cy="414179"/>
          </a:xfrm>
        </p:spPr>
        <p:txBody>
          <a:bodyPr/>
          <a:lstStyle/>
          <a:p>
            <a:r>
              <a:rPr lang="en-US" sz="2400" dirty="0"/>
              <a:t>Output of Improved Model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7D19E7-0F52-A141-B1BA-AB8801113696}"/>
              </a:ext>
            </a:extLst>
          </p:cNvPr>
          <p:cNvCxnSpPr>
            <a:cxnSpLocks/>
          </p:cNvCxnSpPr>
          <p:nvPr/>
        </p:nvCxnSpPr>
        <p:spPr>
          <a:xfrm>
            <a:off x="4572000" y="1073250"/>
            <a:ext cx="0" cy="341138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BA1CA6-C6AF-9542-A7CC-2DC64103F5C6}"/>
              </a:ext>
            </a:extLst>
          </p:cNvPr>
          <p:cNvSpPr txBox="1"/>
          <p:nvPr/>
        </p:nvSpPr>
        <p:spPr>
          <a:xfrm>
            <a:off x="5131134" y="1234083"/>
            <a:ext cx="344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Spatio</a:t>
            </a:r>
            <a:r>
              <a:rPr lang="en-US" sz="1200" i="1" dirty="0"/>
              <a:t>-Temporal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400CD-D4AB-AD4C-B9FB-FAF428580D9B}"/>
              </a:ext>
            </a:extLst>
          </p:cNvPr>
          <p:cNvSpPr txBox="1"/>
          <p:nvPr/>
        </p:nvSpPr>
        <p:spPr>
          <a:xfrm>
            <a:off x="335086" y="957084"/>
            <a:ext cx="344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Temporal Signal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5C0D0-A377-1342-9BFD-72D0D68A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82" y="1304260"/>
            <a:ext cx="2600578" cy="1975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3F6123-10B8-7142-9EB8-4EE30043E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14" y="1796690"/>
            <a:ext cx="4178703" cy="1762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E123FD-C52C-7B41-948F-4732D9678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28" y="3370175"/>
            <a:ext cx="1979101" cy="40010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8540CD-D1A7-7B4A-BF21-7A05921A9C38}"/>
              </a:ext>
            </a:extLst>
          </p:cNvPr>
          <p:cNvCxnSpPr>
            <a:cxnSpLocks/>
          </p:cNvCxnSpPr>
          <p:nvPr/>
        </p:nvCxnSpPr>
        <p:spPr>
          <a:xfrm>
            <a:off x="2519029" y="3559323"/>
            <a:ext cx="62585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75667F-7173-134E-BE64-8C66CBC0E978}"/>
              </a:ext>
            </a:extLst>
          </p:cNvPr>
          <p:cNvSpPr txBox="1"/>
          <p:nvPr/>
        </p:nvSpPr>
        <p:spPr>
          <a:xfrm>
            <a:off x="3182959" y="3359268"/>
            <a:ext cx="15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of solution within one Debye Length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364036-0866-2E4F-B3A8-B23ED0473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07" y="3845257"/>
            <a:ext cx="1680447" cy="40010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8C44DB-94B8-0D4D-90BA-3186CD8ED22E}"/>
              </a:ext>
            </a:extLst>
          </p:cNvPr>
          <p:cNvCxnSpPr>
            <a:cxnSpLocks/>
          </p:cNvCxnSpPr>
          <p:nvPr/>
        </p:nvCxnSpPr>
        <p:spPr>
          <a:xfrm>
            <a:off x="2404916" y="4012535"/>
            <a:ext cx="62585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8B7EC7-E72C-EB4F-A2C8-A6953A51635E}"/>
              </a:ext>
            </a:extLst>
          </p:cNvPr>
          <p:cNvSpPr txBox="1"/>
          <p:nvPr/>
        </p:nvSpPr>
        <p:spPr>
          <a:xfrm>
            <a:off x="3068846" y="3812480"/>
            <a:ext cx="153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Sensor drift parameters from curve 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8C46A-6EC0-A944-B194-40A30D9ED6D2}"/>
              </a:ext>
            </a:extLst>
          </p:cNvPr>
          <p:cNvSpPr txBox="1"/>
          <p:nvPr/>
        </p:nvSpPr>
        <p:spPr>
          <a:xfrm>
            <a:off x="273260" y="3415355"/>
            <a:ext cx="410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3E2D0A-B4A0-444F-8A17-A8C054032053}"/>
              </a:ext>
            </a:extLst>
          </p:cNvPr>
          <p:cNvSpPr txBox="1"/>
          <p:nvPr/>
        </p:nvSpPr>
        <p:spPr>
          <a:xfrm>
            <a:off x="275189" y="3891846"/>
            <a:ext cx="410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6A2CF-6485-BD4E-9B8C-90B5FE06EC50}"/>
              </a:ext>
            </a:extLst>
          </p:cNvPr>
          <p:cNvSpPr txBox="1"/>
          <p:nvPr/>
        </p:nvSpPr>
        <p:spPr>
          <a:xfrm>
            <a:off x="273260" y="4329440"/>
            <a:ext cx="1115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  AWGN</a:t>
            </a:r>
          </a:p>
        </p:txBody>
      </p:sp>
    </p:spTree>
    <p:extLst>
      <p:ext uri="{BB962C8B-B14F-4D97-AF65-F5344CB8AC3E}">
        <p14:creationId xmlns:p14="http://schemas.microsoft.com/office/powerpoint/2010/main" val="1873609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Spatial Variation of Proton Release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073" y="614253"/>
            <a:ext cx="5379853" cy="857250"/>
          </a:xfrm>
        </p:spPr>
        <p:txBody>
          <a:bodyPr/>
          <a:lstStyle/>
          <a:p>
            <a:r>
              <a:rPr lang="en-US" sz="2400" dirty="0"/>
              <a:t>Physical Characteristics of TITANICKS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521CC-52B6-9F43-BF4F-DAEE111D7EB1}"/>
              </a:ext>
            </a:extLst>
          </p:cNvPr>
          <p:cNvSpPr txBox="1"/>
          <p:nvPr/>
        </p:nvSpPr>
        <p:spPr>
          <a:xfrm>
            <a:off x="1349404" y="1317614"/>
            <a:ext cx="644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Current model assumes a perfectly continuous array of ISFETs – this is not true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C16AD-9573-FA4A-B18E-DE2A98A8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89123"/>
            <a:ext cx="3379909" cy="2381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60D01-EA14-B545-8D11-B1A2C2903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306617"/>
            <a:ext cx="4572000" cy="15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3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190" y="485902"/>
            <a:ext cx="4203620" cy="380667"/>
          </a:xfrm>
        </p:spPr>
        <p:txBody>
          <a:bodyPr/>
          <a:lstStyle/>
          <a:p>
            <a:pPr algn="ctr"/>
            <a:r>
              <a:rPr lang="en-US" dirty="0"/>
              <a:t>Loop-Mediated Isothermal Amplification (LAMP)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5D4A0-D0B3-9745-A5D2-32DC8725A2D8}"/>
              </a:ext>
            </a:extLst>
          </p:cNvPr>
          <p:cNvSpPr txBox="1"/>
          <p:nvPr/>
        </p:nvSpPr>
        <p:spPr>
          <a:xfrm>
            <a:off x="4617199" y="1396308"/>
            <a:ext cx="42036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DNA amplification reaction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Chemical solution reacts with target DNA molecules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Products: DNA molecules, protons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Fast </a:t>
            </a:r>
            <a:r>
              <a:rPr lang="en-US" sz="1200" dirty="0">
                <a:sym typeface="Wingdings" pitchFamily="2" charset="2"/>
              </a:rPr>
              <a:t> ~40 minutes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itchFamily="2" charset="2"/>
              </a:rPr>
              <a:t>Time-to-positive (TTP)  Quantitative Output</a:t>
            </a:r>
          </a:p>
          <a:p>
            <a:endParaRPr lang="en-US" sz="1200" dirty="0">
              <a:sym typeface="Wingdings" pitchFamily="2" charset="2"/>
            </a:endParaRPr>
          </a:p>
          <a:p>
            <a:r>
              <a:rPr lang="en-US" sz="1200" b="1" dirty="0"/>
              <a:t>Stage 1</a:t>
            </a:r>
          </a:p>
          <a:p>
            <a:r>
              <a:rPr lang="en-US" sz="1200" i="1" dirty="0"/>
              <a:t>Reaction yet to commence</a:t>
            </a:r>
          </a:p>
          <a:p>
            <a:endParaRPr lang="en-US" sz="1200" i="1" dirty="0"/>
          </a:p>
          <a:p>
            <a:r>
              <a:rPr lang="en-US" sz="1200" b="1" dirty="0"/>
              <a:t>Stage 2</a:t>
            </a:r>
          </a:p>
          <a:p>
            <a:r>
              <a:rPr lang="en-US" sz="1200" i="1" dirty="0"/>
              <a:t>Amplification</a:t>
            </a:r>
          </a:p>
          <a:p>
            <a:endParaRPr lang="en-US" sz="1200" i="1" dirty="0"/>
          </a:p>
          <a:p>
            <a:r>
              <a:rPr lang="en-US" sz="1200" b="1" dirty="0"/>
              <a:t>Stage 3</a:t>
            </a:r>
          </a:p>
          <a:p>
            <a:r>
              <a:rPr lang="en-US" sz="1200" i="1" dirty="0"/>
              <a:t>Saturation</a:t>
            </a:r>
            <a:endParaRPr lang="en-US" sz="1200" dirty="0">
              <a:sym typeface="Wingdings" pitchFamily="2" charset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0A099F-71AE-0D4C-9B43-17ACC43D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83" y="1333611"/>
            <a:ext cx="4203620" cy="29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2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Spatial Variation of Proton Release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154" y="618554"/>
            <a:ext cx="5379853" cy="857250"/>
          </a:xfrm>
        </p:spPr>
        <p:txBody>
          <a:bodyPr/>
          <a:lstStyle/>
          <a:p>
            <a:r>
              <a:rPr lang="en-US" sz="2400" dirty="0"/>
              <a:t>Detection Distance: Debye 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521CC-52B6-9F43-BF4F-DAEE111D7EB1}"/>
              </a:ext>
            </a:extLst>
          </p:cNvPr>
          <p:cNvSpPr txBox="1"/>
          <p:nvPr/>
        </p:nvSpPr>
        <p:spPr>
          <a:xfrm>
            <a:off x="1882072" y="1320222"/>
            <a:ext cx="5379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How far above an ISFET does a proton need to be for detection?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01914C-99F9-C14C-AC56-EDB4A9D75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7" r="3637"/>
          <a:stretch/>
        </p:blipFill>
        <p:spPr>
          <a:xfrm>
            <a:off x="426125" y="1627999"/>
            <a:ext cx="4145873" cy="2631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E9772D-8C7D-DF4D-9628-36AA33B2F7FF}"/>
                  </a:ext>
                </a:extLst>
              </p:cNvPr>
              <p:cNvSpPr txBox="1"/>
              <p:nvPr/>
            </p:nvSpPr>
            <p:spPr>
              <a:xfrm>
                <a:off x="4971494" y="2064664"/>
                <a:ext cx="3715305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ISFET immersed in chemical solution </a:t>
                </a:r>
                <a:r>
                  <a:rPr lang="en-US" sz="1100" dirty="0">
                    <a:sym typeface="Wingdings" pitchFamily="2" charset="2"/>
                  </a:rPr>
                  <a:t> negative trapped charge attracts protons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ym typeface="Wingdings" pitchFamily="2" charset="2"/>
                  </a:rPr>
                  <a:t>Protons form a layer on the surface of the ISFET  Electrical Double Layer (EDL)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ym typeface="Wingdings" pitchFamily="2" charset="2"/>
                  </a:rPr>
                  <a:t>Effect of charge carrier on ISFET output decreases exponentially as it moves further away from the EDL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ym typeface="Wingdings" pitchFamily="2" charset="2"/>
                  </a:rPr>
                  <a:t>Thickness of EDL = Debye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λ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𝐷</m:t>
                        </m:r>
                      </m:sub>
                    </m:sSub>
                  </m:oMath>
                </a14:m>
                <a:endParaRPr lang="en-US" sz="1100" b="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E9772D-8C7D-DF4D-9628-36AA33B2F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94" y="2064664"/>
                <a:ext cx="3715305" cy="1277273"/>
              </a:xfrm>
              <a:prstGeom prst="rect">
                <a:avLst/>
              </a:prstGeom>
              <a:blipFill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51F3047-7828-1A4E-BAEE-07B2D2B2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20" y="3390187"/>
            <a:ext cx="1537010" cy="605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7A488A-3289-0347-B0F9-A23BFA58BDEB}"/>
                  </a:ext>
                </a:extLst>
              </p:cNvPr>
              <p:cNvSpPr txBox="1"/>
              <p:nvPr/>
            </p:nvSpPr>
            <p:spPr>
              <a:xfrm>
                <a:off x="5617344" y="4044312"/>
                <a:ext cx="24236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For this solution,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𝟓𝟕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𝒏𝒎</m:t>
                    </m:r>
                  </m:oMath>
                </a14:m>
                <a:r>
                  <a:rPr lang="en-US" sz="1100" b="0" dirty="0"/>
                  <a:t>.</a:t>
                </a:r>
              </a:p>
              <a:p>
                <a:pPr algn="ctr"/>
                <a:r>
                  <a:rPr lang="en-US" sz="1100" dirty="0"/>
                  <a:t>L</a:t>
                </a:r>
                <a:r>
                  <a:rPr lang="en-US" sz="1100" b="0" dirty="0"/>
                  <a:t>iterature values are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1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7A488A-3289-0347-B0F9-A23BFA58B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344" y="4044312"/>
                <a:ext cx="2423603" cy="430887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045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Spatial Variation of Proton Release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154" y="618554"/>
            <a:ext cx="5379853" cy="857250"/>
          </a:xfrm>
        </p:spPr>
        <p:txBody>
          <a:bodyPr/>
          <a:lstStyle/>
          <a:p>
            <a:r>
              <a:rPr lang="en-US" sz="2400" dirty="0"/>
              <a:t>Detection Distance: Debye 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521CC-52B6-9F43-BF4F-DAEE111D7EB1}"/>
              </a:ext>
            </a:extLst>
          </p:cNvPr>
          <p:cNvSpPr txBox="1"/>
          <p:nvPr/>
        </p:nvSpPr>
        <p:spPr>
          <a:xfrm>
            <a:off x="3142695" y="1289437"/>
            <a:ext cx="2858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Revised model of ISFET: cuboid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B1C2C-0C76-E24C-B44C-F4737740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25" y="1890177"/>
            <a:ext cx="3941748" cy="24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37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Spatial Variation of Proton Release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695" y="567849"/>
            <a:ext cx="2396971" cy="428625"/>
          </a:xfrm>
        </p:spPr>
        <p:txBody>
          <a:bodyPr/>
          <a:lstStyle/>
          <a:p>
            <a:r>
              <a:rPr lang="en-US" sz="2400" dirty="0"/>
              <a:t>Motion of protons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521CC-52B6-9F43-BF4F-DAEE111D7EB1}"/>
              </a:ext>
            </a:extLst>
          </p:cNvPr>
          <p:cNvSpPr txBox="1"/>
          <p:nvPr/>
        </p:nvSpPr>
        <p:spPr>
          <a:xfrm>
            <a:off x="2405848" y="996474"/>
            <a:ext cx="3870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From point of production to detection distance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E5544-8D78-D741-880E-CBB92D2B7B4F}"/>
              </a:ext>
            </a:extLst>
          </p:cNvPr>
          <p:cNvSpPr txBox="1"/>
          <p:nvPr/>
        </p:nvSpPr>
        <p:spPr>
          <a:xfrm>
            <a:off x="1376037" y="2000203"/>
            <a:ext cx="5930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Assumes:</a:t>
            </a:r>
          </a:p>
          <a:p>
            <a:pPr marL="342900" indent="-342900">
              <a:buAutoNum type="arabicPeriod"/>
            </a:pPr>
            <a:r>
              <a:rPr lang="en-US" sz="1200" dirty="0"/>
              <a:t>Protons released at the edge of clusters instantaneously reach the ISFET array</a:t>
            </a:r>
          </a:p>
          <a:p>
            <a:pPr marL="342900" indent="-342900">
              <a:buAutoNum type="arabicPeriod"/>
            </a:pPr>
            <a:r>
              <a:rPr lang="en-US" sz="1200" dirty="0"/>
              <a:t>Protons are equally likely to land on any ISFET sensor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92F17C-5511-374E-8D83-5A876F57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354" y="1407656"/>
            <a:ext cx="2660966" cy="569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6CD97-DA98-D741-A24D-8D91D2694793}"/>
              </a:ext>
            </a:extLst>
          </p:cNvPr>
          <p:cNvSpPr txBox="1"/>
          <p:nvPr/>
        </p:nvSpPr>
        <p:spPr>
          <a:xfrm>
            <a:off x="1076528" y="1561621"/>
            <a:ext cx="3703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Existing model: number of protons detected per ISFET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0F304B-7486-7445-B439-76A192932BEA}"/>
                  </a:ext>
                </a:extLst>
              </p:cNvPr>
              <p:cNvSpPr txBox="1"/>
              <p:nvPr/>
            </p:nvSpPr>
            <p:spPr>
              <a:xfrm>
                <a:off x="1376038" y="2752203"/>
                <a:ext cx="5930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Truth:</a:t>
                </a:r>
              </a:p>
              <a:p>
                <a:pPr marL="342900" indent="-342900">
                  <a:buAutoNum type="arabicPeriod"/>
                </a:pPr>
                <a:r>
                  <a:rPr lang="en-US" sz="1200" dirty="0"/>
                  <a:t>Protons will take a certain amount of time,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, to reach the ISFET array</a:t>
                </a:r>
              </a:p>
              <a:p>
                <a:pPr marL="342900" indent="-342900">
                  <a:buAutoNum type="arabicPeriod"/>
                </a:pPr>
                <a:r>
                  <a:rPr lang="en-US" sz="1200" dirty="0"/>
                  <a:t>The final position of a proton is likely to be dependent on its initial position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0F304B-7486-7445-B439-76A192932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038" y="2752203"/>
                <a:ext cx="593028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D7E77C91-0693-5B4A-8926-5B3DD2DD7004}"/>
              </a:ext>
            </a:extLst>
          </p:cNvPr>
          <p:cNvSpPr/>
          <p:nvPr/>
        </p:nvSpPr>
        <p:spPr>
          <a:xfrm>
            <a:off x="1447645" y="3871818"/>
            <a:ext cx="701336" cy="275208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E30F8E-CCE6-C042-B950-3A2F8C811494}"/>
              </a:ext>
            </a:extLst>
          </p:cNvPr>
          <p:cNvSpPr txBox="1"/>
          <p:nvPr/>
        </p:nvSpPr>
        <p:spPr>
          <a:xfrm>
            <a:off x="2153418" y="3839249"/>
            <a:ext cx="464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diffusion of each proton for spatial signal accuracy</a:t>
            </a:r>
          </a:p>
        </p:txBody>
      </p:sp>
    </p:spTree>
    <p:extLst>
      <p:ext uri="{BB962C8B-B14F-4D97-AF65-F5344CB8AC3E}">
        <p14:creationId xmlns:p14="http://schemas.microsoft.com/office/powerpoint/2010/main" val="209449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Spatial Variation of Proton Release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607" y="567849"/>
            <a:ext cx="3411230" cy="428625"/>
          </a:xfrm>
        </p:spPr>
        <p:txBody>
          <a:bodyPr/>
          <a:lstStyle/>
          <a:p>
            <a:r>
              <a:rPr lang="en-US" sz="2400" dirty="0" err="1"/>
              <a:t>Smoluchowski</a:t>
            </a:r>
            <a:r>
              <a:rPr lang="en-US" sz="2400" dirty="0"/>
              <a:t> Equations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521CC-52B6-9F43-BF4F-DAEE111D7EB1}"/>
              </a:ext>
            </a:extLst>
          </p:cNvPr>
          <p:cNvSpPr txBox="1"/>
          <p:nvPr/>
        </p:nvSpPr>
        <p:spPr>
          <a:xfrm>
            <a:off x="3355760" y="996474"/>
            <a:ext cx="2239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Modelling proton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2D239-C0DF-4F4D-96E9-CA05D4DFC220}"/>
                  </a:ext>
                </a:extLst>
              </p:cNvPr>
              <p:cNvSpPr txBox="1"/>
              <p:nvPr/>
            </p:nvSpPr>
            <p:spPr>
              <a:xfrm>
                <a:off x="426127" y="1425099"/>
                <a:ext cx="55497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be the position of a diffusing proton at time </a:t>
                </a:r>
                <a:r>
                  <a:rPr lang="en-US" sz="1200" i="1" dirty="0"/>
                  <a:t>t</a:t>
                </a:r>
                <a:r>
                  <a:rPr lang="en-US" sz="1200" dirty="0"/>
                  <a:t>. Its position after a certain time delay,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, is computed using the </a:t>
                </a:r>
                <a:r>
                  <a:rPr lang="en-US" sz="1200" dirty="0" err="1"/>
                  <a:t>Smoluchowski</a:t>
                </a:r>
                <a:r>
                  <a:rPr lang="en-US" sz="1200" dirty="0"/>
                  <a:t> Equations:</a:t>
                </a:r>
                <a:endParaRPr lang="en-US" sz="12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2D239-C0DF-4F4D-96E9-CA05D4DFC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7" y="1425099"/>
                <a:ext cx="5549710" cy="461665"/>
              </a:xfrm>
              <a:prstGeom prst="rect">
                <a:avLst/>
              </a:prstGeom>
              <a:blipFill>
                <a:blip r:embed="rId2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266F487-3E0D-134C-8DEC-6B249842B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798" y="1905494"/>
            <a:ext cx="1815924" cy="65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5A0165-73F6-D54D-95BB-D89F639B2399}"/>
                  </a:ext>
                </a:extLst>
              </p:cNvPr>
              <p:cNvSpPr txBox="1"/>
              <p:nvPr/>
            </p:nvSpPr>
            <p:spPr>
              <a:xfrm>
                <a:off x="4848423" y="2372011"/>
                <a:ext cx="3292401" cy="1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b="0" dirty="0"/>
                  <a:t> and D is a diffusion constant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5A0165-73F6-D54D-95BB-D89F639B2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23" y="2372011"/>
                <a:ext cx="3292401" cy="199285"/>
              </a:xfrm>
              <a:prstGeom prst="rect">
                <a:avLst/>
              </a:prstGeom>
              <a:blipFill>
                <a:blip r:embed="rId4"/>
                <a:stretch>
                  <a:fillRect l="-1538" t="-2941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07D74CF-44A4-8040-B959-BD9314485052}"/>
              </a:ext>
            </a:extLst>
          </p:cNvPr>
          <p:cNvSpPr txBox="1"/>
          <p:nvPr/>
        </p:nvSpPr>
        <p:spPr>
          <a:xfrm>
            <a:off x="4279100" y="2320284"/>
            <a:ext cx="6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ECB0D3-EA74-B349-84F5-FA43FB441D4A}"/>
                  </a:ext>
                </a:extLst>
              </p:cNvPr>
              <p:cNvSpPr txBox="1"/>
              <p:nvPr/>
            </p:nvSpPr>
            <p:spPr>
              <a:xfrm>
                <a:off x="426127" y="2723026"/>
                <a:ext cx="75016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Rearranging, we can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, time taken to diffuse to the ISFET array:</a:t>
                </a:r>
                <a:endParaRPr lang="en-US" sz="12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ECB0D3-EA74-B349-84F5-FA43FB441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7" y="2723026"/>
                <a:ext cx="7501632" cy="276999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6A1E696-853E-3F4F-AA26-A45B7FAD5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054" y="3014289"/>
            <a:ext cx="2412092" cy="821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C7C91-F105-E342-B7AB-123E17464084}"/>
                  </a:ext>
                </a:extLst>
              </p:cNvPr>
              <p:cNvSpPr txBox="1"/>
              <p:nvPr/>
            </p:nvSpPr>
            <p:spPr>
              <a:xfrm>
                <a:off x="426127" y="3972820"/>
                <a:ext cx="75016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/>
                  <a:t>Substituting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 back into the </a:t>
                </a:r>
                <a:r>
                  <a:rPr lang="en-US" sz="1200" dirty="0" err="1"/>
                  <a:t>Smoluchowski</a:t>
                </a:r>
                <a:r>
                  <a:rPr lang="en-US" sz="1200" dirty="0"/>
                  <a:t> Equations for X and Y yields its final position on the array.</a:t>
                </a:r>
                <a:endParaRPr lang="en-US" sz="12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8C7C91-F105-E342-B7AB-123E1746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7" y="3972820"/>
                <a:ext cx="7501632" cy="276999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63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Spatial Variation of Proton Release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073" y="614253"/>
            <a:ext cx="5379853" cy="857250"/>
          </a:xfrm>
        </p:spPr>
        <p:txBody>
          <a:bodyPr/>
          <a:lstStyle/>
          <a:p>
            <a:r>
              <a:rPr lang="en-US" sz="2400" dirty="0"/>
              <a:t>Physical Characteristics of TITANICKS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521CC-52B6-9F43-BF4F-DAEE111D7EB1}"/>
              </a:ext>
            </a:extLst>
          </p:cNvPr>
          <p:cNvSpPr txBox="1"/>
          <p:nvPr/>
        </p:nvSpPr>
        <p:spPr>
          <a:xfrm>
            <a:off x="1349404" y="1365101"/>
            <a:ext cx="6445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Creation of arrays of permissible coordinates to check if protons fell into gaps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51BE4-C837-CF4F-A006-EF0B8375D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64" y="1672878"/>
            <a:ext cx="4074071" cy="28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82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7A0F54-F90E-7247-A537-216353D306B4}"/>
              </a:ext>
            </a:extLst>
          </p:cNvPr>
          <p:cNvSpPr/>
          <p:nvPr/>
        </p:nvSpPr>
        <p:spPr>
          <a:xfrm>
            <a:off x="727969" y="1473693"/>
            <a:ext cx="7723573" cy="257823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Spatial Variation of Proton Release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763" y="687149"/>
            <a:ext cx="3666471" cy="414179"/>
          </a:xfrm>
        </p:spPr>
        <p:txBody>
          <a:bodyPr/>
          <a:lstStyle/>
          <a:p>
            <a:r>
              <a:rPr lang="en-US" sz="2400" dirty="0"/>
              <a:t>Modelling Proton Diffusion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521CC-52B6-9F43-BF4F-DAEE111D7EB1}"/>
              </a:ext>
            </a:extLst>
          </p:cNvPr>
          <p:cNvSpPr txBox="1"/>
          <p:nvPr/>
        </p:nvSpPr>
        <p:spPr>
          <a:xfrm>
            <a:off x="3595453" y="1091570"/>
            <a:ext cx="1953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Algorithm walkthrough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A7604-B26E-B846-87A5-9721C2BDCA65}"/>
              </a:ext>
            </a:extLst>
          </p:cNvPr>
          <p:cNvSpPr txBox="1"/>
          <p:nvPr/>
        </p:nvSpPr>
        <p:spPr>
          <a:xfrm>
            <a:off x="825623" y="1698160"/>
            <a:ext cx="1913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 At each time step: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B597B-F03C-A440-87E1-94AD216CF011}"/>
              </a:ext>
            </a:extLst>
          </p:cNvPr>
          <p:cNvSpPr txBox="1"/>
          <p:nvPr/>
        </p:nvSpPr>
        <p:spPr>
          <a:xfrm>
            <a:off x="1072521" y="1940478"/>
            <a:ext cx="682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Amplify clusters and release protons, remove protons falling within other clusters</a:t>
            </a:r>
          </a:p>
          <a:p>
            <a:r>
              <a:rPr lang="en-US" sz="1200" b="1" dirty="0"/>
              <a:t>3. For each remaining proton: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5F7006-7741-3647-B461-9B8CF291B7EF}"/>
                  </a:ext>
                </a:extLst>
              </p:cNvPr>
              <p:cNvSpPr txBox="1"/>
              <p:nvPr/>
            </p:nvSpPr>
            <p:spPr>
              <a:xfrm>
                <a:off x="1319419" y="2328406"/>
                <a:ext cx="68236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Compute time taken to reach Debye Length,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200" b="0" i="1" dirty="0"/>
              </a:p>
              <a:p>
                <a:r>
                  <a:rPr lang="en-US" sz="1200" i="1" dirty="0"/>
                  <a:t>Substitute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b="0" i="1" dirty="0"/>
                  <a:t> back into </a:t>
                </a:r>
                <a:r>
                  <a:rPr lang="en-US" sz="1200" b="0" i="1" dirty="0" err="1"/>
                  <a:t>Smoluchowski</a:t>
                </a:r>
                <a:r>
                  <a:rPr lang="en-US" sz="1200" b="0" i="1" dirty="0"/>
                  <a:t> Equations to yield final X and Y coordinates</a:t>
                </a:r>
              </a:p>
              <a:p>
                <a:r>
                  <a:rPr lang="en-US" sz="1200" b="0" i="1" dirty="0"/>
                  <a:t>The proton is detected by an ISFET if and only if: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5F7006-7741-3647-B461-9B8CF291B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419" y="2328406"/>
                <a:ext cx="6823607" cy="646331"/>
              </a:xfrm>
              <a:prstGeom prst="rect">
                <a:avLst/>
              </a:prstGeom>
              <a:blipFill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F6577A-266E-E24C-AB70-4F66CACDCD06}"/>
                  </a:ext>
                </a:extLst>
              </p:cNvPr>
              <p:cNvSpPr txBox="1"/>
              <p:nvPr/>
            </p:nvSpPr>
            <p:spPr>
              <a:xfrm>
                <a:off x="1473677" y="2934265"/>
                <a:ext cx="68236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1200" i="1" dirty="0"/>
                  <a:t>Its X-coordinate falls within the permissible range</a:t>
                </a:r>
              </a:p>
              <a:p>
                <a:pPr marL="342900" indent="-342900">
                  <a:buAutoNum type="arabicPeriod"/>
                </a:pPr>
                <a:r>
                  <a:rPr lang="en-US" sz="1200" b="0" i="1" dirty="0"/>
                  <a:t>Its Y-coordinate falls within the permissible range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1200" b="0" i="1" dirty="0"/>
                  <a:t>, </a:t>
                </a:r>
                <a:r>
                  <a:rPr lang="en-US" sz="1200" b="0" i="1" dirty="0" err="1"/>
                  <a:t>i.e</a:t>
                </a:r>
                <a:r>
                  <a:rPr lang="en-US" sz="1200" b="0" i="1" dirty="0"/>
                  <a:t> the proton is detected before the end of the reaction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F6577A-266E-E24C-AB70-4F66CACD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77" y="2934265"/>
                <a:ext cx="6823607" cy="64633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871CFA4-F87F-3041-A5E8-29D4BFF3CA73}"/>
              </a:ext>
            </a:extLst>
          </p:cNvPr>
          <p:cNvSpPr txBox="1"/>
          <p:nvPr/>
        </p:nvSpPr>
        <p:spPr>
          <a:xfrm>
            <a:off x="816744" y="1496608"/>
            <a:ext cx="7411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Initialize data structure to store the number of protons detected per ISFET per time step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678A8-9E35-E14E-8145-9FA53DB833ED}"/>
              </a:ext>
            </a:extLst>
          </p:cNvPr>
          <p:cNvSpPr txBox="1"/>
          <p:nvPr/>
        </p:nvSpPr>
        <p:spPr>
          <a:xfrm>
            <a:off x="1319419" y="3626363"/>
            <a:ext cx="6994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If the three conditions are satisfied, add proton to data structure at appropriate location and time step </a:t>
            </a:r>
          </a:p>
        </p:txBody>
      </p:sp>
    </p:spTree>
    <p:extLst>
      <p:ext uri="{BB962C8B-B14F-4D97-AF65-F5344CB8AC3E}">
        <p14:creationId xmlns:p14="http://schemas.microsoft.com/office/powerpoint/2010/main" val="1382898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Voltage 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029" y="524272"/>
            <a:ext cx="4034896" cy="414179"/>
          </a:xfrm>
        </p:spPr>
        <p:txBody>
          <a:bodyPr/>
          <a:lstStyle/>
          <a:p>
            <a:r>
              <a:rPr lang="en-US" sz="2400" dirty="0"/>
              <a:t>Conversion to Voltage output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7D19E7-0F52-A141-B1BA-AB8801113696}"/>
              </a:ext>
            </a:extLst>
          </p:cNvPr>
          <p:cNvCxnSpPr>
            <a:cxnSpLocks/>
          </p:cNvCxnSpPr>
          <p:nvPr/>
        </p:nvCxnSpPr>
        <p:spPr>
          <a:xfrm>
            <a:off x="4463845" y="1089855"/>
            <a:ext cx="0" cy="341138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BA1CA6-C6AF-9542-A7CC-2DC64103F5C6}"/>
              </a:ext>
            </a:extLst>
          </p:cNvPr>
          <p:cNvSpPr txBox="1"/>
          <p:nvPr/>
        </p:nvSpPr>
        <p:spPr>
          <a:xfrm>
            <a:off x="521119" y="1234083"/>
            <a:ext cx="344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Conversion from number of protons detected to threshold voltage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400CD-D4AB-AD4C-B9FB-FAF428580D9B}"/>
              </a:ext>
            </a:extLst>
          </p:cNvPr>
          <p:cNvSpPr txBox="1"/>
          <p:nvPr/>
        </p:nvSpPr>
        <p:spPr>
          <a:xfrm>
            <a:off x="4965297" y="1176178"/>
            <a:ext cx="344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Addition of signal non-linearities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DFCB5C-6E42-5B4F-B5D6-ECA0F3102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72" y="1922284"/>
            <a:ext cx="2288768" cy="462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FB4AA-53AB-F346-9118-E7354399A82A}"/>
                  </a:ext>
                </a:extLst>
              </p:cNvPr>
              <p:cNvSpPr txBox="1"/>
              <p:nvPr/>
            </p:nvSpPr>
            <p:spPr>
              <a:xfrm>
                <a:off x="419848" y="2571750"/>
                <a:ext cx="372936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59.6 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𝑚𝑉</m:t>
                        </m:r>
                      </m:num>
                      <m:den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𝑝𝐻</m:t>
                        </m:r>
                      </m:den>
                    </m:f>
                  </m:oMath>
                </a14:m>
                <a:r>
                  <a:rPr lang="en-US" sz="1100" b="0" dirty="0"/>
                  <a:t> (Nernst Potential)</a:t>
                </a:r>
              </a:p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=1.38 ×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100" dirty="0"/>
                  <a:t> (Boltzmann’s Constant)</a:t>
                </a:r>
              </a:p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=336.15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100" dirty="0"/>
                  <a:t> (Solution temperature)</a:t>
                </a:r>
              </a:p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=1.602 ×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−19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100" dirty="0"/>
                  <a:t> (Elementary Charge)</a:t>
                </a:r>
                <a:endParaRPr lang="en-US" sz="110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𝑝𝐻</m:t>
                    </m:r>
                  </m:oMath>
                </a14:m>
                <a:r>
                  <a:rPr lang="en-US" sz="1100" b="0" dirty="0"/>
                  <a:t> is the change in pH in the solution within one Debye Length of the ISFET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FB4AA-53AB-F346-9118-E7354399A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48" y="2571750"/>
                <a:ext cx="3729365" cy="1107996"/>
              </a:xfrm>
              <a:prstGeom prst="rect">
                <a:avLst/>
              </a:prstGeom>
              <a:blipFill>
                <a:blip r:embed="rId3"/>
                <a:stretch>
                  <a:fillRect t="-21591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B23AFFF-39BC-6F41-B8A3-6A5B7291CB48}"/>
              </a:ext>
            </a:extLst>
          </p:cNvPr>
          <p:cNvSpPr txBox="1"/>
          <p:nvPr/>
        </p:nvSpPr>
        <p:spPr>
          <a:xfrm>
            <a:off x="4680156" y="1468295"/>
            <a:ext cx="35789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100" dirty="0"/>
              <a:t>Sensor drift</a:t>
            </a:r>
          </a:p>
          <a:p>
            <a:r>
              <a:rPr lang="en-US" sz="1100" i="1" dirty="0"/>
              <a:t>Performing curve fitting of the drift equation to data from 5 real-world experiments: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7682EC-22CF-DA4C-91CB-CCCBF5C3E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381" y="2434625"/>
            <a:ext cx="2629105" cy="721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E501D0-A282-4B4D-83B9-182DB76AD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74" y="2083577"/>
            <a:ext cx="1353902" cy="3223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9B53DD-85EC-B24D-A89D-5778C0FC1579}"/>
              </a:ext>
            </a:extLst>
          </p:cNvPr>
          <p:cNvSpPr txBox="1"/>
          <p:nvPr/>
        </p:nvSpPr>
        <p:spPr>
          <a:xfrm>
            <a:off x="4680156" y="3222554"/>
            <a:ext cx="4006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AWGN</a:t>
            </a:r>
          </a:p>
          <a:p>
            <a:r>
              <a:rPr lang="en-US" sz="1100" i="1" dirty="0"/>
              <a:t>Generating rolling standard deviation of the temporal signal from each ISFET and taking the temporal mean of the signal, AWGN was set to have a magnitude of 0.568mV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0E0737-1538-A54B-B4C7-4DC054500247}"/>
                  </a:ext>
                </a:extLst>
              </p:cNvPr>
              <p:cNvSpPr txBox="1"/>
              <p:nvPr/>
            </p:nvSpPr>
            <p:spPr>
              <a:xfrm>
                <a:off x="6027527" y="4095121"/>
                <a:ext cx="13118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𝐴𝑊𝐺𝑁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0E0737-1538-A54B-B4C7-4DC054500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527" y="4095121"/>
                <a:ext cx="1311898" cy="215444"/>
              </a:xfrm>
              <a:prstGeom prst="rect">
                <a:avLst/>
              </a:prstGeom>
              <a:blipFill>
                <a:blip r:embed="rId6"/>
                <a:stretch>
                  <a:fillRect l="-1923" t="-555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009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Voltage 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029" y="524272"/>
            <a:ext cx="4034896" cy="414179"/>
          </a:xfrm>
        </p:spPr>
        <p:txBody>
          <a:bodyPr/>
          <a:lstStyle/>
          <a:p>
            <a:r>
              <a:rPr lang="en-US" sz="2400" dirty="0"/>
              <a:t>Model Assumptions – 1/5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FC9B67-30B6-3847-89F9-D6D4BB595852}"/>
                  </a:ext>
                </a:extLst>
              </p:cNvPr>
              <p:cNvSpPr txBox="1"/>
              <p:nvPr/>
            </p:nvSpPr>
            <p:spPr>
              <a:xfrm>
                <a:off x="1527607" y="965579"/>
                <a:ext cx="60177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/>
                  <a:t>It is physically accurate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b="0" i="1" dirty="0"/>
                  <a:t> instead of assigning it a small value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FC9B67-30B6-3847-89F9-D6D4BB595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607" y="965579"/>
                <a:ext cx="6017740" cy="307777"/>
              </a:xfrm>
              <a:prstGeom prst="rect">
                <a:avLst/>
              </a:prstGeom>
              <a:blipFill>
                <a:blip r:embed="rId2"/>
                <a:stretch>
                  <a:fillRect l="-421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6DEFF7-2EBD-5442-A497-32949B9D3650}"/>
                  </a:ext>
                </a:extLst>
              </p:cNvPr>
              <p:cNvSpPr txBox="1"/>
              <p:nvPr/>
            </p:nvSpPr>
            <p:spPr>
              <a:xfrm>
                <a:off x="420129" y="1396313"/>
                <a:ext cx="386766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Smoluchowski equations normally used to compute path of random walk of large molecules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b="0" dirty="0"/>
                  <a:t> set to a small value (0.1) and displacement computed for each time step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6DEFF7-2EBD-5442-A497-32949B9D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9" y="1396313"/>
                <a:ext cx="3867665" cy="954107"/>
              </a:xfrm>
              <a:prstGeom prst="rect">
                <a:avLst/>
              </a:prstGeom>
              <a:blipFill>
                <a:blip r:embed="rId3"/>
                <a:stretch>
                  <a:fillRect l="-656" t="-1299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A59D0E0-3754-F948-BBB5-26ECEC369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29" y="2472856"/>
            <a:ext cx="2921000" cy="203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3B3ED6-85AC-5E4D-84C7-A32DFDAEF6F3}"/>
                  </a:ext>
                </a:extLst>
              </p:cNvPr>
              <p:cNvSpPr txBox="1"/>
              <p:nvPr/>
            </p:nvSpPr>
            <p:spPr>
              <a:xfrm>
                <a:off x="4390766" y="1396313"/>
                <a:ext cx="433310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u="sng" dirty="0"/>
                  <a:t>Justification</a:t>
                </a:r>
              </a:p>
              <a:p>
                <a:endParaRPr lang="en-US" sz="1400" b="1" u="sng" dirty="0"/>
              </a:p>
              <a:p>
                <a:pPr marL="342900" indent="-342900">
                  <a:buAutoNum type="arabicPeriod"/>
                </a:pPr>
                <a:r>
                  <a:rPr lang="en-US" sz="1400" i="1" dirty="0"/>
                  <a:t>Computational Complexity</a:t>
                </a:r>
              </a:p>
              <a:p>
                <a:endParaRPr lang="en-US" sz="1400" i="1" dirty="0"/>
              </a:p>
              <a:p>
                <a:r>
                  <a:rPr lang="en-US" sz="1400" i="1" dirty="0"/>
                  <a:t>-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>
                    <a:sym typeface="Wingdings" pitchFamily="2" charset="2"/>
                  </a:rPr>
                  <a:t> O(1) operation</a:t>
                </a:r>
              </a:p>
              <a:p>
                <a:r>
                  <a:rPr lang="en-US" sz="1400" dirty="0">
                    <a:sym typeface="Wingdings" pitchFamily="2" charset="2"/>
                  </a:rPr>
                  <a:t>- Set small value and keep modelling path until detection/end of reaction  # of steps unbounded</a:t>
                </a:r>
                <a:endParaRPr lang="en-US" sz="1400" dirty="0"/>
              </a:p>
              <a:p>
                <a:endParaRPr lang="en-US" sz="1400" i="1" dirty="0"/>
              </a:p>
              <a:p>
                <a:pPr marL="342900" indent="-342900">
                  <a:buAutoNum type="arabicPeriod" startAt="2"/>
                </a:pPr>
                <a:r>
                  <a:rPr lang="en-US" sz="1400" i="1" dirty="0"/>
                  <a:t>Physical accuracy of modelling</a:t>
                </a:r>
              </a:p>
              <a:p>
                <a:endParaRPr lang="en-US" sz="1400" i="1" dirty="0"/>
              </a:p>
              <a:p>
                <a:r>
                  <a:rPr lang="en-US" sz="1400" dirty="0"/>
                  <a:t>- Proton diffusion hard to characterize </a:t>
                </a:r>
                <a:r>
                  <a:rPr lang="en-US" sz="1400" dirty="0">
                    <a:sym typeface="Wingdings" pitchFamily="2" charset="2"/>
                  </a:rPr>
                  <a:t> jumping across H-O bonds in water molecules (</a:t>
                </a:r>
                <a:r>
                  <a:rPr lang="en-US" sz="1400" dirty="0" err="1">
                    <a:sym typeface="Wingdings" pitchFamily="2" charset="2"/>
                  </a:rPr>
                  <a:t>Grothuss</a:t>
                </a:r>
                <a:r>
                  <a:rPr lang="en-US" sz="1400" dirty="0">
                    <a:sym typeface="Wingdings" pitchFamily="2" charset="2"/>
                  </a:rPr>
                  <a:t>)</a:t>
                </a:r>
              </a:p>
              <a:p>
                <a:r>
                  <a:rPr lang="en-US" sz="1400" dirty="0">
                    <a:sym typeface="Wingdings" pitchFamily="2" charset="2"/>
                  </a:rPr>
                  <a:t>- Assuming a fixed endpoint (but random path to reach it) allows for other assumptions to be made</a:t>
                </a:r>
                <a:endParaRPr lang="en-US" sz="1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3B3ED6-85AC-5E4D-84C7-A32DFDAEF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66" y="1396313"/>
                <a:ext cx="4333105" cy="3108543"/>
              </a:xfrm>
              <a:prstGeom prst="rect">
                <a:avLst/>
              </a:prstGeom>
              <a:blipFill>
                <a:blip r:embed="rId5"/>
                <a:stretch>
                  <a:fillRect l="-292" t="-407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427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Voltage 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029" y="524272"/>
            <a:ext cx="4034896" cy="414179"/>
          </a:xfrm>
        </p:spPr>
        <p:txBody>
          <a:bodyPr/>
          <a:lstStyle/>
          <a:p>
            <a:r>
              <a:rPr lang="en-US" sz="2400" dirty="0"/>
              <a:t>Model Assumptions – 2/5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C9B67-30B6-3847-89F9-D6D4BB595852}"/>
              </a:ext>
            </a:extLst>
          </p:cNvPr>
          <p:cNvSpPr txBox="1"/>
          <p:nvPr/>
        </p:nvSpPr>
        <p:spPr>
          <a:xfrm>
            <a:off x="2220820" y="938451"/>
            <a:ext cx="4333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Protons can pass through DNA clusters unaffected</a:t>
            </a:r>
            <a:endParaRPr lang="en-US" sz="1400" b="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B3ED6-85AC-5E4D-84C7-A32DFDAEF6F3}"/>
              </a:ext>
            </a:extLst>
          </p:cNvPr>
          <p:cNvSpPr txBox="1"/>
          <p:nvPr/>
        </p:nvSpPr>
        <p:spPr>
          <a:xfrm>
            <a:off x="4387372" y="1246228"/>
            <a:ext cx="433310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Justification</a:t>
            </a:r>
          </a:p>
          <a:p>
            <a:endParaRPr lang="en-US" sz="1400" b="1" u="sng" dirty="0"/>
          </a:p>
          <a:p>
            <a:pPr marL="342900" indent="-342900">
              <a:buAutoNum type="arabicPeriod"/>
            </a:pPr>
            <a:r>
              <a:rPr lang="en-US" sz="1400" i="1" dirty="0"/>
              <a:t>Computational Complexity</a:t>
            </a:r>
          </a:p>
          <a:p>
            <a:endParaRPr lang="en-US" sz="1400" i="1" dirty="0"/>
          </a:p>
          <a:p>
            <a:pPr marL="285750" indent="-285750">
              <a:buFontTx/>
              <a:buChar char="-"/>
            </a:pPr>
            <a:r>
              <a:rPr lang="en-US" sz="1400" dirty="0"/>
              <a:t>Compute potential intersection of proton with all clusters </a:t>
            </a:r>
            <a:r>
              <a:rPr lang="en-US" sz="1400" dirty="0">
                <a:sym typeface="Wingdings" pitchFamily="2" charset="2"/>
              </a:rPr>
              <a:t> O( c ) operation, c=# of clusters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ym typeface="Wingdings" pitchFamily="2" charset="2"/>
              </a:rPr>
              <a:t>Unbounded number of reflections</a:t>
            </a:r>
          </a:p>
          <a:p>
            <a:endParaRPr lang="en-US" sz="1400" dirty="0"/>
          </a:p>
          <a:p>
            <a:pPr marL="342900" indent="-342900">
              <a:buAutoNum type="arabicPeriod" startAt="2"/>
            </a:pPr>
            <a:r>
              <a:rPr lang="en-US" sz="1400" i="1" dirty="0"/>
              <a:t>Physical accuracy of modelling</a:t>
            </a:r>
          </a:p>
          <a:p>
            <a:endParaRPr lang="en-US" sz="1400" i="1" dirty="0"/>
          </a:p>
          <a:p>
            <a:pPr marL="285750" indent="-285750">
              <a:buFontTx/>
              <a:buChar char="-"/>
            </a:pPr>
            <a:r>
              <a:rPr lang="en-US" sz="1400" dirty="0"/>
              <a:t>Protons unlikely to behave in “tennis-ball” like manner (</a:t>
            </a:r>
            <a:r>
              <a:rPr lang="en-US" sz="1400" dirty="0" err="1"/>
              <a:t>Grothuss</a:t>
            </a:r>
            <a:r>
              <a:rPr lang="en-US" sz="1400" dirty="0"/>
              <a:t> mechanism)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More likely: diffusion constant reduces with less water molecules available in more viscous solution.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C7E7B-E228-E443-B92C-A62376AB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29" y="1890582"/>
            <a:ext cx="3750545" cy="193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68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Voltage 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029" y="524272"/>
            <a:ext cx="4034896" cy="414179"/>
          </a:xfrm>
        </p:spPr>
        <p:txBody>
          <a:bodyPr/>
          <a:lstStyle/>
          <a:p>
            <a:r>
              <a:rPr lang="en-US" sz="2400" dirty="0"/>
              <a:t>Model Assumptions – 4/5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C9B67-30B6-3847-89F9-D6D4BB595852}"/>
              </a:ext>
            </a:extLst>
          </p:cNvPr>
          <p:cNvSpPr txBox="1"/>
          <p:nvPr/>
        </p:nvSpPr>
        <p:spPr>
          <a:xfrm>
            <a:off x="2220820" y="938451"/>
            <a:ext cx="4575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Protons falling into gaps between ISFETs are removed</a:t>
            </a:r>
            <a:endParaRPr lang="en-US" sz="1400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3B3ED6-85AC-5E4D-84C7-A32DFDAEF6F3}"/>
                  </a:ext>
                </a:extLst>
              </p:cNvPr>
              <p:cNvSpPr txBox="1"/>
              <p:nvPr/>
            </p:nvSpPr>
            <p:spPr>
              <a:xfrm>
                <a:off x="4387372" y="1453317"/>
                <a:ext cx="457539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u="sng" dirty="0"/>
                  <a:t>Justification</a:t>
                </a:r>
              </a:p>
              <a:p>
                <a:endParaRPr lang="en-US" sz="1400" b="1" u="sng" dirty="0"/>
              </a:p>
              <a:p>
                <a:pPr marL="342900" indent="-342900">
                  <a:buAutoNum type="arabicPeriod"/>
                </a:pPr>
                <a:r>
                  <a:rPr lang="en-US" sz="1400" i="1" dirty="0"/>
                  <a:t>Computational Complexity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Build array of gap coordinates and check each proton falls into gaps </a:t>
                </a:r>
                <a:r>
                  <a:rPr lang="en-US" sz="1400" dirty="0">
                    <a:sym typeface="Wingdings" pitchFamily="2" charset="2"/>
                  </a:rPr>
                  <a:t> O(p x (M+N))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>
                    <a:sym typeface="Wingdings" pitchFamily="2" charset="2"/>
                  </a:rPr>
                  <a:t>If it falls into a gap, check if its path intersected with any walls  average of 5 walls to check  O(p)</a:t>
                </a:r>
                <a:endParaRPr lang="en-US" sz="1400" dirty="0"/>
              </a:p>
              <a:p>
                <a:pPr marL="342900" indent="-342900">
                  <a:buAutoNum type="arabicPeriod" startAt="2"/>
                </a:pPr>
                <a:r>
                  <a:rPr lang="en-US" sz="1400" i="1" dirty="0"/>
                  <a:t>Physical accuracy of modelling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Even if we assume protons falling to the side of an ISFET within 1 </a:t>
                </a:r>
                <a:r>
                  <a:rPr lang="en-US" sz="1400" dirty="0" err="1"/>
                  <a:t>debye</a:t>
                </a:r>
                <a:r>
                  <a:rPr lang="en-US" sz="1400" dirty="0"/>
                  <a:t> length are detected, inter ISFET separation in TITANICKS = 2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b="0" dirty="0"/>
                  <a:t>, &gt;&gt;&gt; </a:t>
                </a:r>
                <a:r>
                  <a:rPr lang="en-US" sz="1400" b="0" dirty="0" err="1"/>
                  <a:t>debye</a:t>
                </a:r>
                <a:r>
                  <a:rPr lang="en-US" sz="1400" b="0" dirty="0"/>
                  <a:t> length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dirty="0"/>
                  <a:t>Not worth the complexity of modelling</a:t>
                </a:r>
                <a:endParaRPr lang="en-US" sz="1400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3B3ED6-85AC-5E4D-84C7-A32DFDAEF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372" y="1453317"/>
                <a:ext cx="4575396" cy="2893100"/>
              </a:xfrm>
              <a:prstGeom prst="rect">
                <a:avLst/>
              </a:prstGeom>
              <a:blipFill>
                <a:blip r:embed="rId2"/>
                <a:stretch>
                  <a:fillRect l="-277" t="-437" b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18AF49E-1506-114D-BC10-6443292B7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22" y="1882844"/>
            <a:ext cx="3701536" cy="20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2640" y="485902"/>
            <a:ext cx="3620387" cy="380667"/>
          </a:xfrm>
        </p:spPr>
        <p:txBody>
          <a:bodyPr/>
          <a:lstStyle/>
          <a:p>
            <a:pPr algn="ctr"/>
            <a:r>
              <a:rPr lang="en-US" dirty="0"/>
              <a:t>Ion-Sensitive Field-Effect Transistor (ISFET)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CB24B-955E-654E-8D34-009BF0D2528B}"/>
              </a:ext>
            </a:extLst>
          </p:cNvPr>
          <p:cNvSpPr txBox="1"/>
          <p:nvPr/>
        </p:nvSpPr>
        <p:spPr>
          <a:xfrm>
            <a:off x="759854" y="1148234"/>
            <a:ext cx="77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do we detect changes in solution pH (cheaply, quickly and reliably)?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1835-6EC4-344B-9C30-FD7F31D4AA85}"/>
              </a:ext>
            </a:extLst>
          </p:cNvPr>
          <p:cNvSpPr txBox="1"/>
          <p:nvPr/>
        </p:nvSpPr>
        <p:spPr>
          <a:xfrm>
            <a:off x="759854" y="1664066"/>
            <a:ext cx="20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Enter, the ISFET...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6F423-4076-554A-BF8A-AA8AB6AB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54" y="2179898"/>
            <a:ext cx="2305050" cy="180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7A35CA-5790-8D48-B31A-F215B4EC3D3B}"/>
                  </a:ext>
                </a:extLst>
              </p:cNvPr>
              <p:cNvSpPr txBox="1"/>
              <p:nvPr/>
            </p:nvSpPr>
            <p:spPr>
              <a:xfrm>
                <a:off x="3365010" y="2067521"/>
                <a:ext cx="542817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Small: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37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Sample + reactant solution deposite</a:t>
                </a:r>
                <a:r>
                  <a:rPr lang="en-US" dirty="0">
                    <a:ea typeface="Cambria Math" panose="02040503050406030204" pitchFamily="18" charset="0"/>
                  </a:rPr>
                  <a:t>d on gate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Output </a:t>
                </a:r>
                <a:r>
                  <a:rPr lang="en-US" dirty="0">
                    <a:ea typeface="Cambria Math" panose="02040503050406030204" pitchFamily="18" charset="0"/>
                  </a:rPr>
                  <a:t>voltage changes in response to pH in real-time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  <a:sym typeface="Wingdings" pitchFamily="2" charset="2"/>
                  </a:rPr>
                  <a:t>DNA present in sample  amplification  pH change  Voltage change  positive test		 (&lt; 40 minutes)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7A35CA-5790-8D48-B31A-F215B4EC3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010" y="2067521"/>
                <a:ext cx="5428176" cy="2308324"/>
              </a:xfrm>
              <a:prstGeom prst="rect">
                <a:avLst/>
              </a:prstGeom>
              <a:blipFill>
                <a:blip r:embed="rId4"/>
                <a:stretch>
                  <a:fillRect l="-466"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0213890-A12B-8843-BF44-ECA164A25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97" y="4108741"/>
            <a:ext cx="2434107" cy="4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uiExpand="1" build="allAtOnce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Mathematical Model – Voltage 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029" y="524272"/>
            <a:ext cx="4034896" cy="414179"/>
          </a:xfrm>
        </p:spPr>
        <p:txBody>
          <a:bodyPr/>
          <a:lstStyle/>
          <a:p>
            <a:r>
              <a:rPr lang="en-US" sz="2400" dirty="0"/>
              <a:t>Model Assumptions – 5/5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C9B67-30B6-3847-89F9-D6D4BB595852}"/>
              </a:ext>
            </a:extLst>
          </p:cNvPr>
          <p:cNvSpPr txBox="1"/>
          <p:nvPr/>
        </p:nvSpPr>
        <p:spPr>
          <a:xfrm>
            <a:off x="3008719" y="938451"/>
            <a:ext cx="305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Conditions for reaction saturation</a:t>
            </a:r>
            <a:endParaRPr lang="en-US" sz="1400" b="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B3ED6-85AC-5E4D-84C7-A32DFDAEF6F3}"/>
              </a:ext>
            </a:extLst>
          </p:cNvPr>
          <p:cNvSpPr txBox="1"/>
          <p:nvPr/>
        </p:nvSpPr>
        <p:spPr>
          <a:xfrm>
            <a:off x="1978529" y="1660407"/>
            <a:ext cx="4575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Justification</a:t>
            </a:r>
          </a:p>
          <a:p>
            <a:endParaRPr lang="en-US" sz="1400" b="1" u="sng" dirty="0"/>
          </a:p>
          <a:p>
            <a:r>
              <a:rPr lang="en-US" sz="1400" dirty="0"/>
              <a:t>1.    Total number of protons in solution is strictly positive constant for a certain number of steps (parameter) AND all DNA molecules have begun amplification</a:t>
            </a:r>
          </a:p>
          <a:p>
            <a:pPr marL="342900" indent="-342900">
              <a:buAutoNum type="arabicPeriod" startAt="2"/>
            </a:pPr>
            <a:r>
              <a:rPr lang="en-US" sz="1400" dirty="0"/>
              <a:t>Radius of one cluster exceeds the length of the hypotenuse of the reaction chamber </a:t>
            </a:r>
            <a:r>
              <a:rPr lang="en-US" sz="1400" dirty="0">
                <a:sym typeface="Wingdings" pitchFamily="2" charset="2"/>
              </a:rPr>
              <a:t> all reactants consumed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7519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156469C-33AE-4F4E-A52B-FA169AB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914" y="731362"/>
            <a:ext cx="3076832" cy="380667"/>
          </a:xfrm>
        </p:spPr>
        <p:txBody>
          <a:bodyPr/>
          <a:lstStyle/>
          <a:p>
            <a:r>
              <a:rPr lang="en-US" dirty="0"/>
              <a:t>Runtime Complexity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3227A3-7479-47C0-8267-1CC61AF8A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434975-B02D-4B71-AA7A-7A97CB2C8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4A30D-003D-6E4E-9766-C4F9E7A5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3" y="1542520"/>
            <a:ext cx="4382537" cy="2501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EDFF6C-44BB-1048-8541-F389B04F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556" y="1203912"/>
            <a:ext cx="3557373" cy="28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97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156469C-33AE-4F4E-A52B-FA169AB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584" y="644368"/>
            <a:ext cx="2798805" cy="380667"/>
          </a:xfrm>
        </p:spPr>
        <p:txBody>
          <a:bodyPr/>
          <a:lstStyle/>
          <a:p>
            <a:r>
              <a:rPr lang="en-US" dirty="0"/>
              <a:t>Model Parameters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3227A3-7479-47C0-8267-1CC61AF8A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434975-B02D-4B71-AA7A-7A97CB2C8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3087F-2C38-4F43-95C2-95CDFE86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099" y="1221503"/>
            <a:ext cx="2539774" cy="32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664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156469C-33AE-4F4E-A52B-FA169AB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584" y="644368"/>
            <a:ext cx="2798805" cy="380667"/>
          </a:xfrm>
        </p:spPr>
        <p:txBody>
          <a:bodyPr/>
          <a:lstStyle/>
          <a:p>
            <a:r>
              <a:rPr lang="en-US" dirty="0"/>
              <a:t>Model Flowchart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3227A3-7479-47C0-8267-1CC61AF8A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434975-B02D-4B71-AA7A-7A97CB2C8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0988F-28E0-4143-ABB6-6237FCAA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411" y="1198604"/>
            <a:ext cx="2527978" cy="3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4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156469C-33AE-4F4E-A52B-FA169AB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195" y="550476"/>
            <a:ext cx="1773195" cy="380667"/>
          </a:xfrm>
        </p:spPr>
        <p:txBody>
          <a:bodyPr/>
          <a:lstStyle/>
          <a:p>
            <a:r>
              <a:rPr lang="en-US" dirty="0"/>
              <a:t>Effect of F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3227A3-7479-47C0-8267-1CC61AF8A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434975-B02D-4B71-AA7A-7A97CB2C8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B4E83D-AD12-574A-95A8-F3BD46A5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33" y="1026310"/>
            <a:ext cx="2409911" cy="1993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3C815-B3EB-CA47-8F0D-F573DEF9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91" y="3114929"/>
            <a:ext cx="3424196" cy="1892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1FCE7-FA52-AF48-A136-D6A16DADD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92" y="1272745"/>
            <a:ext cx="4268025" cy="30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DF8A910C-2B0B-4DB0-8FD7-FD8826FB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51" y="1914525"/>
            <a:ext cx="2718490" cy="857250"/>
          </a:xfrm>
        </p:spPr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E75219C-CE8B-4018-8C39-436BC37740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78F22-46E4-6941-8B65-61DF2582B0E9}"/>
              </a:ext>
            </a:extLst>
          </p:cNvPr>
          <p:cNvSpPr txBox="1"/>
          <p:nvPr/>
        </p:nvSpPr>
        <p:spPr>
          <a:xfrm>
            <a:off x="3850191" y="2771775"/>
            <a:ext cx="144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QnA</a:t>
            </a:r>
            <a:r>
              <a:rPr lang="en-US" sz="1400" i="1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3026299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dirty="0"/>
              <a:t>Algorithms - Validation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CFB4C-7ACC-0449-92A9-AF38383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576" y="497144"/>
            <a:ext cx="3878313" cy="414179"/>
          </a:xfrm>
        </p:spPr>
        <p:txBody>
          <a:bodyPr/>
          <a:lstStyle/>
          <a:p>
            <a:r>
              <a:rPr lang="en-US" sz="2400" dirty="0" err="1"/>
              <a:t>Spatio</a:t>
            </a:r>
            <a:r>
              <a:rPr lang="en-US" sz="2400" dirty="0"/>
              <a:t>-Temporal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39421-B4E3-0849-9BC1-F0DBAB310DCA}"/>
              </a:ext>
            </a:extLst>
          </p:cNvPr>
          <p:cNvSpPr txBox="1"/>
          <p:nvPr/>
        </p:nvSpPr>
        <p:spPr>
          <a:xfrm>
            <a:off x="4091461" y="911323"/>
            <a:ext cx="1050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Evaluation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4C938-DBCA-F946-98FC-3F1DDAEDFA81}"/>
              </a:ext>
            </a:extLst>
          </p:cNvPr>
          <p:cNvSpPr txBox="1"/>
          <p:nvPr/>
        </p:nvSpPr>
        <p:spPr>
          <a:xfrm>
            <a:off x="781290" y="1381324"/>
            <a:ext cx="76707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 from one experiment provides limited validation of algorithm: further testing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Noisy gradient signal </a:t>
            </a:r>
            <a:r>
              <a:rPr lang="en-US" sz="1400" dirty="0">
                <a:sym typeface="Wingdings" pitchFamily="2" charset="2"/>
              </a:rPr>
              <a:t> drift compensation needs improvement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Curve fitting &gt; 300 seconds (depends on other factors)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Improve chip frame rate </a:t>
            </a:r>
            <a:r>
              <a:rPr lang="en-US" sz="1400" dirty="0">
                <a:sym typeface="Wingdings" pitchFamily="2" charset="2"/>
              </a:rPr>
              <a:t> more samples for drift compensation  better SNR</a:t>
            </a:r>
            <a:endParaRPr lang="en-US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Improve pre-processing: control well temporal signal contained pixels with 0 output, increases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3204944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156469C-33AE-4F4E-A52B-FA169AB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833" y="550476"/>
            <a:ext cx="2903838" cy="380667"/>
          </a:xfrm>
        </p:spPr>
        <p:txBody>
          <a:bodyPr/>
          <a:lstStyle/>
          <a:p>
            <a:r>
              <a:rPr lang="en-US" dirty="0"/>
              <a:t>Synthetic Datasets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3227A3-7479-47C0-8267-1CC61AF8A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434975-B02D-4B71-AA7A-7A97CB2C8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B446E-1134-FE4C-BA52-AA4995C6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98" y="1249575"/>
            <a:ext cx="5140507" cy="288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210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156469C-33AE-4F4E-A52B-FA169AB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833" y="550476"/>
            <a:ext cx="2903838" cy="380667"/>
          </a:xfrm>
        </p:spPr>
        <p:txBody>
          <a:bodyPr/>
          <a:lstStyle/>
          <a:p>
            <a:r>
              <a:rPr lang="en-US" dirty="0"/>
              <a:t>Why 300 samples?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3227A3-7479-47C0-8267-1CC61AF8A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434975-B02D-4B71-AA7A-7A97CB2C8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3DB9A-9AD1-D34E-B972-BD12809AFD5B}"/>
              </a:ext>
            </a:extLst>
          </p:cNvPr>
          <p:cNvSpPr txBox="1"/>
          <p:nvPr/>
        </p:nvSpPr>
        <p:spPr>
          <a:xfrm>
            <a:off x="691978" y="1059311"/>
            <a:ext cx="7710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datapoints to use </a:t>
            </a:r>
            <a:r>
              <a:rPr lang="en-US" sz="1400" dirty="0">
                <a:sym typeface="Wingdings" pitchFamily="2" charset="2"/>
              </a:rPr>
              <a:t>depends on single molecule time-to-amplification &amp; Frame Rate F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E736C1-713F-2A40-8A83-2D576A80F5C1}"/>
                  </a:ext>
                </a:extLst>
              </p:cNvPr>
              <p:cNvSpPr txBox="1"/>
              <p:nvPr/>
            </p:nvSpPr>
            <p:spPr>
              <a:xfrm>
                <a:off x="407773" y="1367088"/>
                <a:ext cx="82790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Dataset A: Time taken for each DNA molecule to amplify drawn from normal distribution,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=13,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E736C1-713F-2A40-8A83-2D576A80F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3" y="1367088"/>
                <a:ext cx="8279027" cy="307777"/>
              </a:xfrm>
              <a:prstGeom prst="rect">
                <a:avLst/>
              </a:prstGeom>
              <a:blipFill>
                <a:blip r:embed="rId2"/>
                <a:stretch>
                  <a:fillRect l="-30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C8F8D51-9B02-9249-84DD-F4FA3551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484" y="1695037"/>
            <a:ext cx="5055032" cy="19176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5E83A4-9D53-5A47-AB74-8CC55B866294}"/>
                  </a:ext>
                </a:extLst>
              </p:cNvPr>
              <p:cNvSpPr txBox="1"/>
              <p:nvPr/>
            </p:nvSpPr>
            <p:spPr>
              <a:xfrm>
                <a:off x="407773" y="3595798"/>
                <a:ext cx="8279027" cy="75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99.7%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𝐷𝑁𝐴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𝑚𝑜𝑙𝑒𝑐𝑢𝑙𝑒𝑠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𝑎𝑚𝑝𝑙𝑖𝑓𝑖𝑐𝑎𝑡𝑖𝑜𝑛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𝑎𝑓𝑡𝑒𝑟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13−3</m:t>
                    </m:r>
                    <m:rad>
                      <m:radPr>
                        <m:deg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=468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𝑠𝑒𝑐𝑜𝑛𝑑𝑠</m:t>
                    </m:r>
                  </m:oMath>
                </a14:m>
                <a:r>
                  <a:rPr lang="en-US" sz="1400" b="0" dirty="0"/>
                  <a:t> </a:t>
                </a:r>
                <a:r>
                  <a:rPr lang="en-US" sz="1400" b="0" dirty="0">
                    <a:sym typeface="Wingdings" pitchFamily="2" charset="2"/>
                  </a:rPr>
                  <a:t> signal until t=468 is almost entirely sensor drift + noise.</a:t>
                </a:r>
              </a:p>
              <a:p>
                <a:pPr algn="ctr"/>
                <a:r>
                  <a:rPr lang="en-US" sz="1400" dirty="0">
                    <a:sym typeface="Wingdings" pitchFamily="2" charset="2"/>
                  </a:rPr>
                  <a:t>Conservative: use first 300 seconds, frame rate = 1  300 samples</a:t>
                </a:r>
                <a:endParaRPr lang="en-US" sz="14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5E83A4-9D53-5A47-AB74-8CC55B866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3" y="3595798"/>
                <a:ext cx="8279027" cy="758926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528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156469C-33AE-4F4E-A52B-FA169AB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832" y="550476"/>
            <a:ext cx="3126259" cy="380667"/>
          </a:xfrm>
        </p:spPr>
        <p:txBody>
          <a:bodyPr/>
          <a:lstStyle/>
          <a:p>
            <a:r>
              <a:rPr lang="en-US" dirty="0"/>
              <a:t>Robustness to noise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3227A3-7479-47C0-8267-1CC61AF8A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434975-B02D-4B71-AA7A-7A97CB2C8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8BD20-2272-7844-B2D4-4F0F1D62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59" y="1051365"/>
            <a:ext cx="4763873" cy="1520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27710-3AE0-C045-86B4-86EC3EE95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08" y="2691972"/>
            <a:ext cx="3740725" cy="1969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07AF2-8240-8A4F-AB9B-85EA828975B5}"/>
              </a:ext>
            </a:extLst>
          </p:cNvPr>
          <p:cNvSpPr txBox="1"/>
          <p:nvPr/>
        </p:nvSpPr>
        <p:spPr>
          <a:xfrm>
            <a:off x="4926589" y="3091814"/>
            <a:ext cx="26937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Computing differences between top &amp; bottom well improves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Noisy gradient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How to define TTP?</a:t>
            </a:r>
          </a:p>
        </p:txBody>
      </p:sp>
    </p:spTree>
    <p:extLst>
      <p:ext uri="{BB962C8B-B14F-4D97-AF65-F5344CB8AC3E}">
        <p14:creationId xmlns:p14="http://schemas.microsoft.com/office/powerpoint/2010/main" val="411956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849" y="389461"/>
            <a:ext cx="3300302" cy="380667"/>
          </a:xfrm>
        </p:spPr>
        <p:txBody>
          <a:bodyPr/>
          <a:lstStyle/>
          <a:p>
            <a:pPr algn="ctr"/>
            <a:r>
              <a:rPr lang="en-US" dirty="0"/>
              <a:t>LACEWING Microchip: TITANICKS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68EB3-715D-5D4D-803D-8E26E9BFC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6" y="1030309"/>
            <a:ext cx="3441239" cy="3482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9E4FEC-F5FE-B04D-B783-A2684597F0DF}"/>
              </a:ext>
            </a:extLst>
          </p:cNvPr>
          <p:cNvSpPr txBox="1"/>
          <p:nvPr/>
        </p:nvSpPr>
        <p:spPr>
          <a:xfrm>
            <a:off x="4130898" y="1791407"/>
            <a:ext cx="439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2-D array (78 x 56) of sensors (pixels)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3EEC7-FB18-474A-A243-C6EFE93CB0A5}"/>
              </a:ext>
            </a:extLst>
          </p:cNvPr>
          <p:cNvSpPr txBox="1"/>
          <p:nvPr/>
        </p:nvSpPr>
        <p:spPr>
          <a:xfrm>
            <a:off x="4130898" y="2366410"/>
            <a:ext cx="4713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ym typeface="Wingdings" pitchFamily="2" charset="2"/>
              </a:rPr>
              <a:t>2-D arrangement of ISFETs captures:</a:t>
            </a:r>
          </a:p>
          <a:p>
            <a:r>
              <a:rPr lang="en-US" sz="1600" b="1" dirty="0">
                <a:sym typeface="Wingdings" pitchFamily="2" charset="2"/>
              </a:rPr>
              <a:t>1. Temporal data</a:t>
            </a:r>
          </a:p>
          <a:p>
            <a:r>
              <a:rPr lang="en-US" sz="1600" i="1" dirty="0">
                <a:sym typeface="Wingdings" pitchFamily="2" charset="2"/>
              </a:rPr>
              <a:t>Change in solution pH over time</a:t>
            </a:r>
          </a:p>
          <a:p>
            <a:pPr marL="342900" indent="-342900">
              <a:buAutoNum type="arabicPeriod"/>
            </a:pPr>
            <a:endParaRPr lang="en-US" sz="1600" dirty="0">
              <a:sym typeface="Wingdings" pitchFamily="2" charset="2"/>
            </a:endParaRPr>
          </a:p>
          <a:p>
            <a:r>
              <a:rPr lang="en-US" sz="1600" b="1" dirty="0">
                <a:sym typeface="Wingdings" pitchFamily="2" charset="2"/>
              </a:rPr>
              <a:t>2. </a:t>
            </a:r>
            <a:r>
              <a:rPr lang="en-US" sz="1600" b="1" dirty="0" err="1">
                <a:sym typeface="Wingdings" pitchFamily="2" charset="2"/>
              </a:rPr>
              <a:t>Spatio</a:t>
            </a:r>
            <a:r>
              <a:rPr lang="en-US" sz="1600" b="1" dirty="0">
                <a:sym typeface="Wingdings" pitchFamily="2" charset="2"/>
              </a:rPr>
              <a:t>-temporal data</a:t>
            </a:r>
          </a:p>
          <a:p>
            <a:r>
              <a:rPr lang="en-US" sz="1600" i="1" dirty="0">
                <a:sym typeface="Wingdings" pitchFamily="2" charset="2"/>
              </a:rPr>
              <a:t>Change in spatial distribution of protons over time</a:t>
            </a:r>
          </a:p>
        </p:txBody>
      </p:sp>
    </p:spTree>
    <p:extLst>
      <p:ext uri="{BB962C8B-B14F-4D97-AF65-F5344CB8AC3E}">
        <p14:creationId xmlns:p14="http://schemas.microsoft.com/office/powerpoint/2010/main" val="15999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156469C-33AE-4F4E-A52B-FA169AB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562" y="541028"/>
            <a:ext cx="2132875" cy="380667"/>
          </a:xfrm>
        </p:spPr>
        <p:txBody>
          <a:bodyPr/>
          <a:lstStyle/>
          <a:p>
            <a:r>
              <a:rPr lang="en-US" dirty="0"/>
              <a:t>Why not ML?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3227A3-7479-47C0-8267-1CC61AF8A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434975-B02D-4B71-AA7A-7A97CB2C8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07AF2-8240-8A4F-AB9B-85EA828975B5}"/>
              </a:ext>
            </a:extLst>
          </p:cNvPr>
          <p:cNvSpPr txBox="1"/>
          <p:nvPr/>
        </p:nvSpPr>
        <p:spPr>
          <a:xfrm>
            <a:off x="218663" y="1294996"/>
            <a:ext cx="8665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 of standard deviation over ML: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No pre-training, no overfitting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Considers differences between top and bottom well of same chip: environmental &amp; manufacturing factors accounted for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Fast to compute (embedded application)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Low memory requirement (embedded application)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Explainable algorithm vs “black-box” approach </a:t>
            </a:r>
            <a:r>
              <a:rPr lang="en-US" dirty="0">
                <a:sym typeface="Wingdings" pitchFamily="2" charset="2"/>
              </a:rPr>
              <a:t> debugging &amp; adaptability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It’s simple and it works*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15CDF-FBEB-E747-97A4-B54D370EAB17}"/>
              </a:ext>
            </a:extLst>
          </p:cNvPr>
          <p:cNvSpPr txBox="1"/>
          <p:nvPr/>
        </p:nvSpPr>
        <p:spPr>
          <a:xfrm>
            <a:off x="6796216" y="4338579"/>
            <a:ext cx="164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subject to testing</a:t>
            </a:r>
          </a:p>
        </p:txBody>
      </p:sp>
    </p:spTree>
    <p:extLst>
      <p:ext uri="{BB962C8B-B14F-4D97-AF65-F5344CB8AC3E}">
        <p14:creationId xmlns:p14="http://schemas.microsoft.com/office/powerpoint/2010/main" val="2597714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DF8A910C-2B0B-4DB0-8FD7-FD8826FB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51" y="1914525"/>
            <a:ext cx="2718490" cy="857250"/>
          </a:xfrm>
        </p:spPr>
        <p:txBody>
          <a:bodyPr/>
          <a:lstStyle/>
          <a:p>
            <a:r>
              <a:rPr lang="en-US" dirty="0"/>
              <a:t>Future work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8675CE-71A2-464C-8A0C-7DFA4B9EA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E75219C-CE8B-4018-8C39-436BC37740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78F22-46E4-6941-8B65-61DF2582B0E9}"/>
              </a:ext>
            </a:extLst>
          </p:cNvPr>
          <p:cNvSpPr txBox="1"/>
          <p:nvPr/>
        </p:nvSpPr>
        <p:spPr>
          <a:xfrm>
            <a:off x="3850191" y="2771775"/>
            <a:ext cx="144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QnA</a:t>
            </a:r>
            <a:r>
              <a:rPr lang="en-US" sz="1400" i="1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3625345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156469C-33AE-4F4E-A52B-FA169AB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746" y="530149"/>
            <a:ext cx="2026508" cy="380667"/>
          </a:xfrm>
        </p:spPr>
        <p:txBody>
          <a:bodyPr/>
          <a:lstStyle/>
          <a:p>
            <a:r>
              <a:rPr lang="en-US" dirty="0"/>
              <a:t>1. Modelling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3227A3-7479-47C0-8267-1CC61AF8A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434975-B02D-4B71-AA7A-7A97CB2C8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363E4-6B92-A34B-9D1B-C5EC2E10C8A4}"/>
              </a:ext>
            </a:extLst>
          </p:cNvPr>
          <p:cNvSpPr txBox="1"/>
          <p:nvPr/>
        </p:nvSpPr>
        <p:spPr>
          <a:xfrm>
            <a:off x="864973" y="1402199"/>
            <a:ext cx="7117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Justify assumptions &amp; decide if it is worth relaxing them (</a:t>
            </a:r>
            <a:r>
              <a:rPr lang="en-US" sz="1400" dirty="0" err="1"/>
              <a:t>eg</a:t>
            </a:r>
            <a:r>
              <a:rPr lang="en-US" sz="1400" dirty="0"/>
              <a:t>: if reflections off walls only affect spatial signal after region of interest)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more physically accurate equations for threshold voltage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Distribution of Delta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Error in initial position of protons </a:t>
            </a:r>
          </a:p>
        </p:txBody>
      </p:sp>
    </p:spTree>
    <p:extLst>
      <p:ext uri="{BB962C8B-B14F-4D97-AF65-F5344CB8AC3E}">
        <p14:creationId xmlns:p14="http://schemas.microsoft.com/office/powerpoint/2010/main" val="2331026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156469C-33AE-4F4E-A52B-FA169AB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746" y="530149"/>
            <a:ext cx="2026508" cy="380667"/>
          </a:xfrm>
        </p:spPr>
        <p:txBody>
          <a:bodyPr/>
          <a:lstStyle/>
          <a:p>
            <a:r>
              <a:rPr lang="en-US" dirty="0"/>
              <a:t>2. Algorithms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3227A3-7479-47C0-8267-1CC61AF8A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2434975-B02D-4B71-AA7A-7A97CB2C8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738262"/>
            <a:ext cx="1446859" cy="19288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7DA27-A601-7643-B470-30AEC17F2E5D}"/>
              </a:ext>
            </a:extLst>
          </p:cNvPr>
          <p:cNvSpPr txBox="1"/>
          <p:nvPr/>
        </p:nvSpPr>
        <p:spPr>
          <a:xfrm>
            <a:off x="864973" y="1402199"/>
            <a:ext cx="71174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Evaluate algorithm on experimental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Improve robustness to noise (assuming unchanged frame rate)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TTP is when gradient signal goes above a threshold epsilon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Improve drift curve fitting by increasing allowable range of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definition of “peak” in </a:t>
            </a:r>
            <a:r>
              <a:rPr lang="en-US" sz="1400" dirty="0" err="1"/>
              <a:t>scipy</a:t>
            </a:r>
            <a:r>
              <a:rPr lang="en-US" sz="1400" dirty="0"/>
              <a:t> </a:t>
            </a:r>
            <a:r>
              <a:rPr lang="en-US" sz="1400" dirty="0" err="1"/>
              <a:t>find_peaks</a:t>
            </a:r>
            <a:r>
              <a:rPr lang="en-US" sz="1400" dirty="0"/>
              <a:t> by adaptively controlling number of neighbors to compare against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Alternative method of drift compensation: compute difference between frames, but this did not boost SNR much for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Alternative methods of detecting hotspots (embedded ML)</a:t>
            </a:r>
          </a:p>
        </p:txBody>
      </p:sp>
    </p:spTree>
    <p:extLst>
      <p:ext uri="{BB962C8B-B14F-4D97-AF65-F5344CB8AC3E}">
        <p14:creationId xmlns:p14="http://schemas.microsoft.com/office/powerpoint/2010/main" val="167091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848" y="389461"/>
            <a:ext cx="3839559" cy="380667"/>
          </a:xfrm>
        </p:spPr>
        <p:txBody>
          <a:bodyPr/>
          <a:lstStyle/>
          <a:p>
            <a:pPr algn="ctr"/>
            <a:r>
              <a:rPr lang="en-US" dirty="0"/>
              <a:t>TITANICKS: </a:t>
            </a:r>
            <a:br>
              <a:rPr lang="en-US" dirty="0"/>
            </a:br>
            <a:r>
              <a:rPr lang="en-US" dirty="0"/>
              <a:t>Signal Non-Idealities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271F4A-CF0A-6B44-9DC7-2E20F944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627" y="1363603"/>
            <a:ext cx="2048570" cy="487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1489C1-74F0-1947-99E7-2E05EEBC3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988" y="1948160"/>
            <a:ext cx="5203209" cy="1972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1113B2-2C48-E74F-8BC0-0D468B431579}"/>
              </a:ext>
            </a:extLst>
          </p:cNvPr>
          <p:cNvSpPr txBox="1"/>
          <p:nvPr/>
        </p:nvSpPr>
        <p:spPr>
          <a:xfrm>
            <a:off x="470884" y="1222645"/>
            <a:ext cx="4101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Sensor Drift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ISFET output changes independently of solution 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Modelled as decaying exponential in prior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8E9F1-9EA0-2C42-A2B8-A027888E29D2}"/>
              </a:ext>
            </a:extLst>
          </p:cNvPr>
          <p:cNvSpPr txBox="1"/>
          <p:nvPr/>
        </p:nvSpPr>
        <p:spPr>
          <a:xfrm>
            <a:off x="470884" y="3984610"/>
            <a:ext cx="4101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Modelled as Additive White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222316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220" y="389461"/>
            <a:ext cx="4205780" cy="380667"/>
          </a:xfrm>
        </p:spPr>
        <p:txBody>
          <a:bodyPr/>
          <a:lstStyle/>
          <a:p>
            <a:pPr algn="ctr"/>
            <a:r>
              <a:rPr lang="en-US" dirty="0"/>
              <a:t>TITANICKS: Output Signals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C3C221-C2ED-824E-9001-03062420807E}"/>
              </a:ext>
            </a:extLst>
          </p:cNvPr>
          <p:cNvSpPr txBox="1">
            <a:spLocks/>
          </p:cNvSpPr>
          <p:nvPr/>
        </p:nvSpPr>
        <p:spPr>
          <a:xfrm>
            <a:off x="7744570" y="293021"/>
            <a:ext cx="942230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Background Material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A729F3-D614-5541-919E-C38CBADFE64D}"/>
              </a:ext>
            </a:extLst>
          </p:cNvPr>
          <p:cNvCxnSpPr>
            <a:cxnSpLocks/>
          </p:cNvCxnSpPr>
          <p:nvPr/>
        </p:nvCxnSpPr>
        <p:spPr>
          <a:xfrm>
            <a:off x="4572000" y="1274618"/>
            <a:ext cx="0" cy="327561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1A136D-363A-FF4B-948B-A3ADA3832979}"/>
              </a:ext>
            </a:extLst>
          </p:cNvPr>
          <p:cNvSpPr txBox="1"/>
          <p:nvPr/>
        </p:nvSpPr>
        <p:spPr>
          <a:xfrm>
            <a:off x="6135331" y="1174250"/>
            <a:ext cx="1476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Temporal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FC6B6-4369-6D4A-A2AC-6D3609345704}"/>
              </a:ext>
            </a:extLst>
          </p:cNvPr>
          <p:cNvSpPr txBox="1"/>
          <p:nvPr/>
        </p:nvSpPr>
        <p:spPr>
          <a:xfrm>
            <a:off x="1177047" y="1169016"/>
            <a:ext cx="208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Spatio</a:t>
            </a:r>
            <a:r>
              <a:rPr lang="en-US" sz="1400" i="1" dirty="0"/>
              <a:t>-Temporal Signal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4F5E5-9E98-4446-8991-7EA0D57C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182" y="1886149"/>
            <a:ext cx="4117014" cy="1206633"/>
          </a:xfrm>
          <a:prstGeom prst="rect">
            <a:avLst/>
          </a:prstGeom>
        </p:spPr>
      </p:pic>
      <p:pic>
        <p:nvPicPr>
          <p:cNvPr id="10" name="Picture 9" descr="A screen shot of a computer game&#10;&#10;Description automatically generated with low confidence">
            <a:extLst>
              <a:ext uri="{FF2B5EF4-FFF2-40B4-BE49-F238E27FC236}">
                <a16:creationId xmlns:a16="http://schemas.microsoft.com/office/drawing/2014/main" id="{619CD874-40CC-0743-ABE3-4BF4DD8C9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1780" y="1679329"/>
            <a:ext cx="5020272" cy="1673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05AE83-FB8A-1D4A-A763-A2777EB4A1AD}"/>
              </a:ext>
            </a:extLst>
          </p:cNvPr>
          <p:cNvSpPr txBox="1"/>
          <p:nvPr/>
        </p:nvSpPr>
        <p:spPr>
          <a:xfrm>
            <a:off x="631257" y="4076024"/>
            <a:ext cx="3428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Patterns in spatial distribution of voltage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A429E-2E0F-584D-8B4F-7A5AD41C4828}"/>
              </a:ext>
            </a:extLst>
          </p:cNvPr>
          <p:cNvSpPr txBox="1"/>
          <p:nvPr/>
        </p:nvSpPr>
        <p:spPr>
          <a:xfrm>
            <a:off x="5273385" y="3922136"/>
            <a:ext cx="3169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Voltage output of each ISFET vs time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4E72BD-85F9-DE4A-A02B-54AA069A48B1}"/>
              </a:ext>
            </a:extLst>
          </p:cNvPr>
          <p:cNvSpPr/>
          <p:nvPr/>
        </p:nvSpPr>
        <p:spPr>
          <a:xfrm>
            <a:off x="7746266" y="2242755"/>
            <a:ext cx="351865" cy="31514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1F47FC-B3E4-0F43-8EDB-86BBB1328A54}"/>
              </a:ext>
            </a:extLst>
          </p:cNvPr>
          <p:cNvCxnSpPr>
            <a:cxnSpLocks/>
          </p:cNvCxnSpPr>
          <p:nvPr/>
        </p:nvCxnSpPr>
        <p:spPr>
          <a:xfrm flipV="1">
            <a:off x="525295" y="2275987"/>
            <a:ext cx="0" cy="10300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744EDE-3A81-2A49-AE06-42F9E441BF62}"/>
              </a:ext>
            </a:extLst>
          </p:cNvPr>
          <p:cNvSpPr txBox="1"/>
          <p:nvPr/>
        </p:nvSpPr>
        <p:spPr>
          <a:xfrm>
            <a:off x="170235" y="3324398"/>
            <a:ext cx="77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Control, no DNA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578658-2AEE-A142-B6B3-F6FA7357169A}"/>
              </a:ext>
            </a:extLst>
          </p:cNvPr>
          <p:cNvCxnSpPr>
            <a:cxnSpLocks/>
          </p:cNvCxnSpPr>
          <p:nvPr/>
        </p:nvCxnSpPr>
        <p:spPr>
          <a:xfrm flipV="1">
            <a:off x="1118681" y="2862048"/>
            <a:ext cx="0" cy="677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511331-7F01-5F4E-927F-05070DE6031D}"/>
              </a:ext>
            </a:extLst>
          </p:cNvPr>
          <p:cNvSpPr txBox="1"/>
          <p:nvPr/>
        </p:nvSpPr>
        <p:spPr>
          <a:xfrm>
            <a:off x="821988" y="3523336"/>
            <a:ext cx="71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 to test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FCC467-1546-3347-A811-C1AE38584E0B}"/>
              </a:ext>
            </a:extLst>
          </p:cNvPr>
          <p:cNvSpPr txBox="1"/>
          <p:nvPr/>
        </p:nvSpPr>
        <p:spPr>
          <a:xfrm>
            <a:off x="5524549" y="3327866"/>
            <a:ext cx="710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B701B1-6DF8-3043-9106-5DB6FB4A5503}"/>
              </a:ext>
            </a:extLst>
          </p:cNvPr>
          <p:cNvSpPr txBox="1"/>
          <p:nvPr/>
        </p:nvSpPr>
        <p:spPr>
          <a:xfrm>
            <a:off x="7580070" y="3305995"/>
            <a:ext cx="710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21D542-1511-954D-B473-2194B7CCB34D}"/>
              </a:ext>
            </a:extLst>
          </p:cNvPr>
          <p:cNvSpPr txBox="1"/>
          <p:nvPr/>
        </p:nvSpPr>
        <p:spPr>
          <a:xfrm>
            <a:off x="3116062" y="737116"/>
            <a:ext cx="2911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Two ways to interpret output signal</a:t>
            </a:r>
          </a:p>
        </p:txBody>
      </p:sp>
    </p:spTree>
    <p:extLst>
      <p:ext uri="{BB962C8B-B14F-4D97-AF65-F5344CB8AC3E}">
        <p14:creationId xmlns:p14="http://schemas.microsoft.com/office/powerpoint/2010/main" val="7755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build="allAtOnce"/>
      <p:bldP spid="21" grpId="0" animBg="1"/>
      <p:bldP spid="27" grpId="0"/>
      <p:bldP spid="28" grpId="0"/>
    </p:bldLst>
  </p:timing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3681</Words>
  <Application>Microsoft Macintosh PowerPoint</Application>
  <PresentationFormat>On-screen Show (16:9)</PresentationFormat>
  <Paragraphs>577</Paragraphs>
  <Slides>73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Cambria Math</vt:lpstr>
      <vt:lpstr>Imperial College London Theme</vt:lpstr>
      <vt:lpstr>Spatio-Temporal Modelling and Algorithms  for Rapid Detection of Pathogenic DNA</vt:lpstr>
      <vt:lpstr>Presentation Overview</vt:lpstr>
      <vt:lpstr>Introduction</vt:lpstr>
      <vt:lpstr>Project Motivation</vt:lpstr>
      <vt:lpstr>Loop-Mediated Isothermal Amplification (LAMP)</vt:lpstr>
      <vt:lpstr>Ion-Sensitive Field-Effect Transistor (ISFET)</vt:lpstr>
      <vt:lpstr>LACEWING Microchip: TITANICKS</vt:lpstr>
      <vt:lpstr>TITANICKS:  Signal Non-Idealities</vt:lpstr>
      <vt:lpstr>TITANICKS: Output Signals</vt:lpstr>
      <vt:lpstr>Mathematical Model</vt:lpstr>
      <vt:lpstr>Improvements to Mathematical Model</vt:lpstr>
      <vt:lpstr>Spatial variation of  proton capture</vt:lpstr>
      <vt:lpstr>Results of spatial modelling</vt:lpstr>
      <vt:lpstr>Exploration of Spatial Signal</vt:lpstr>
      <vt:lpstr>Exploration of Spatial Signal</vt:lpstr>
      <vt:lpstr>Spatio-Temporal Algorithm</vt:lpstr>
      <vt:lpstr>Methodology</vt:lpstr>
      <vt:lpstr>Baseline Temporal Algorithm</vt:lpstr>
      <vt:lpstr>Spatio-Temporal Algorithm</vt:lpstr>
      <vt:lpstr>Spatio-Temporal Algorithm</vt:lpstr>
      <vt:lpstr>Spatio-Temporal Algorithm</vt:lpstr>
      <vt:lpstr>Validation on Experimental Data</vt:lpstr>
      <vt:lpstr>Baseline Temporal Algorithm</vt:lpstr>
      <vt:lpstr>Spatio-Temporal Algorithm</vt:lpstr>
      <vt:lpstr>Spatio-Temporal Algorithm</vt:lpstr>
      <vt:lpstr>Spatio-Temporal Algorithm</vt:lpstr>
      <vt:lpstr>Conclusions</vt:lpstr>
      <vt:lpstr>1. Mathematical Model</vt:lpstr>
      <vt:lpstr>2. Algorithms</vt:lpstr>
      <vt:lpstr>Thank you!</vt:lpstr>
      <vt:lpstr>Background</vt:lpstr>
      <vt:lpstr>LACEWING</vt:lpstr>
      <vt:lpstr>TITANICKS:  Signal Non-Idealities</vt:lpstr>
      <vt:lpstr>TITANICKS:  Signal Non-Idealities</vt:lpstr>
      <vt:lpstr>TITANICKS: Output Signals</vt:lpstr>
      <vt:lpstr>Mathematical Model</vt:lpstr>
      <vt:lpstr>Mathematical Model</vt:lpstr>
      <vt:lpstr>Mathematical Model</vt:lpstr>
      <vt:lpstr>Mathematical Model</vt:lpstr>
      <vt:lpstr>TITANICKS:  Signal Non-Idealities</vt:lpstr>
      <vt:lpstr>TITANICKS:  Signal Non-Idealities</vt:lpstr>
      <vt:lpstr>TITANICKS: Output Signals</vt:lpstr>
      <vt:lpstr>Mathematical Model</vt:lpstr>
      <vt:lpstr>Mathematical Model</vt:lpstr>
      <vt:lpstr>Mathematical Model</vt:lpstr>
      <vt:lpstr>Improvements to model</vt:lpstr>
      <vt:lpstr>Improvements to Mathematical Model</vt:lpstr>
      <vt:lpstr>Output of Improved Model</vt:lpstr>
      <vt:lpstr>Physical Characteristics of TITANICKS</vt:lpstr>
      <vt:lpstr>Detection Distance: Debye Length</vt:lpstr>
      <vt:lpstr>Detection Distance: Debye Length</vt:lpstr>
      <vt:lpstr>Motion of protons</vt:lpstr>
      <vt:lpstr>Smoluchowski Equations</vt:lpstr>
      <vt:lpstr>Physical Characteristics of TITANICKS</vt:lpstr>
      <vt:lpstr>Modelling Proton Diffusion</vt:lpstr>
      <vt:lpstr>Conversion to Voltage output</vt:lpstr>
      <vt:lpstr>Model Assumptions – 1/5</vt:lpstr>
      <vt:lpstr>Model Assumptions – 2/5</vt:lpstr>
      <vt:lpstr>Model Assumptions – 4/5</vt:lpstr>
      <vt:lpstr>Model Assumptions – 5/5</vt:lpstr>
      <vt:lpstr>Runtime Complexity</vt:lpstr>
      <vt:lpstr>Model Parameters</vt:lpstr>
      <vt:lpstr>Model Flowchart</vt:lpstr>
      <vt:lpstr>Effect of F</vt:lpstr>
      <vt:lpstr>Algorithms </vt:lpstr>
      <vt:lpstr>Spatio-Temporal Algorithm</vt:lpstr>
      <vt:lpstr>Synthetic Datasets</vt:lpstr>
      <vt:lpstr>Why 300 samples?</vt:lpstr>
      <vt:lpstr>Robustness to noise</vt:lpstr>
      <vt:lpstr>Why not ML?</vt:lpstr>
      <vt:lpstr>Future work </vt:lpstr>
      <vt:lpstr>1. Modelling</vt:lpstr>
      <vt:lpstr>2. Algorithms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Katarya, Kunal</cp:lastModifiedBy>
  <cp:revision>120</cp:revision>
  <dcterms:created xsi:type="dcterms:W3CDTF">2017-02-16T14:49:58Z</dcterms:created>
  <dcterms:modified xsi:type="dcterms:W3CDTF">2021-07-12T08:55:44Z</dcterms:modified>
</cp:coreProperties>
</file>